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Lst>
  <p:notesMasterIdLst>
    <p:notesMasterId r:id="rId34"/>
  </p:notesMasterIdLst>
  <p:sldIdLst>
    <p:sldId id="256" r:id="rId3"/>
    <p:sldId id="257" r:id="rId4"/>
    <p:sldId id="259" r:id="rId5"/>
    <p:sldId id="277" r:id="rId6"/>
    <p:sldId id="260" r:id="rId7"/>
    <p:sldId id="261" r:id="rId8"/>
    <p:sldId id="262" r:id="rId9"/>
    <p:sldId id="263" r:id="rId10"/>
    <p:sldId id="264" r:id="rId11"/>
    <p:sldId id="278" r:id="rId12"/>
    <p:sldId id="279" r:id="rId13"/>
    <p:sldId id="280" r:id="rId14"/>
    <p:sldId id="265" r:id="rId15"/>
    <p:sldId id="266" r:id="rId16"/>
    <p:sldId id="267" r:id="rId17"/>
    <p:sldId id="283" r:id="rId18"/>
    <p:sldId id="285" r:id="rId19"/>
    <p:sldId id="286" r:id="rId20"/>
    <p:sldId id="290" r:id="rId21"/>
    <p:sldId id="292" r:id="rId22"/>
    <p:sldId id="293" r:id="rId23"/>
    <p:sldId id="268" r:id="rId24"/>
    <p:sldId id="269" r:id="rId25"/>
    <p:sldId id="270" r:id="rId26"/>
    <p:sldId id="258" r:id="rId27"/>
    <p:sldId id="272" r:id="rId28"/>
    <p:sldId id="273" r:id="rId29"/>
    <p:sldId id="274" r:id="rId30"/>
    <p:sldId id="271" r:id="rId31"/>
    <p:sldId id="288" r:id="rId32"/>
    <p:sldId id="276" r:id="rId3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61"/>
    <p:restoredTop sz="77488" autoAdjust="0"/>
  </p:normalViewPr>
  <p:slideViewPr>
    <p:cSldViewPr snapToGrid="0">
      <p:cViewPr>
        <p:scale>
          <a:sx n="50" d="100"/>
          <a:sy n="50" d="100"/>
        </p:scale>
        <p:origin x="968" y="3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media/image1.tif>
</file>

<file path=ppt/media/image10.png>
</file>

<file path=ppt/media/image11.png>
</file>

<file path=ppt/media/image12.png>
</file>

<file path=ppt/media/image13.png>
</file>

<file path=ppt/media/image2.tif>
</file>

<file path=ppt/media/image3.tif>
</file>

<file path=ppt/media/image4.t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dirty="0" err="1"/>
              <a:t>Asingle</a:t>
            </a:r>
            <a:r>
              <a:rPr lang="en-US" dirty="0"/>
              <a:t>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 This also helps you maintain good resource utilization: if you have VMs running on a few different machines and are not fully utilizing them, you could consolidate them</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r>
              <a:rPr lang="en-US" b="1" dirty="0"/>
              <a:t>”Consume less storage” </a:t>
            </a:r>
            <a:r>
              <a:rPr lang="en-US" b="0" dirty="0"/>
              <a:t>becomes a very important point for large-scale deployment of small apps. If your app itself is 10-30MB, it’s pretty lame to have to allocate 10GB of storage for it to hold ubuntu, </a:t>
            </a:r>
            <a:r>
              <a:rPr lang="en-US" b="0" dirty="0" err="1"/>
              <a:t>libc</a:t>
            </a:r>
            <a:r>
              <a:rPr lang="en-US" b="0" dirty="0"/>
              <a:t>, </a:t>
            </a:r>
            <a:r>
              <a:rPr lang="en-US" b="0" dirty="0" err="1"/>
              <a:t>openssl</a:t>
            </a:r>
            <a:r>
              <a:rPr lang="en-US" b="0" dirty="0"/>
              <a:t>, </a:t>
            </a:r>
            <a:r>
              <a:rPr lang="en-US" b="0" dirty="0" err="1"/>
              <a:t>nodejs</a:t>
            </a:r>
            <a:r>
              <a:rPr lang="en-US" b="0" dirty="0"/>
              <a:t>, etc. Container technology lets you share those common OS-level components.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A very important note is that you could be running 20 copies of the same container, and only need to store a single copy of each of the layers! Each layer is mounted “read only” in the running container through a file-system-level trick (this is called a “</a:t>
            </a:r>
            <a:r>
              <a:rPr lang="en-US" dirty="0" err="1"/>
              <a:t>unionfs</a:t>
            </a:r>
            <a:r>
              <a:rPr lang="en-US" dirty="0"/>
              <a:t>” in OS-parlance). Each container has its own temporary layer that it can write files to. This can DRAMATICALLY reduce storage needs – especially when there are many containers that share lower layers.</a:t>
            </a:r>
          </a:p>
        </p:txBody>
      </p:sp>
    </p:spTree>
    <p:extLst>
      <p:ext uri="{BB962C8B-B14F-4D97-AF65-F5344CB8AC3E}">
        <p14:creationId xmlns:p14="http://schemas.microsoft.com/office/powerpoint/2010/main" val="1268633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The few cases where we would suggest choosing VMs over containers are:</a:t>
            </a:r>
          </a:p>
          <a:p>
            <a:pPr marL="457200" indent="-457200">
              <a:buAutoNum type="arabicPeriod"/>
            </a:pPr>
            <a:r>
              <a:rPr lang="en-US" dirty="0"/>
              <a:t>Where you NEED a different operating system. It is only possible to run Linux inside of Docker – you can’t create a container that runs windows or mac.</a:t>
            </a:r>
          </a:p>
          <a:p>
            <a:pPr marL="457200" indent="-457200">
              <a:buAutoNum type="arabicPeriod"/>
            </a:pPr>
            <a:r>
              <a:rPr lang="en-US" dirty="0"/>
              <a:t>Where there are </a:t>
            </a:r>
            <a:r>
              <a:rPr lang="en-US" dirty="0" err="1"/>
              <a:t>bizzare</a:t>
            </a:r>
            <a:r>
              <a:rPr lang="en-US" dirty="0"/>
              <a:t> compatibility issues. For example, if you needed to use NodeJS 8 as Prof Bell recently did, you might find that NPM 5 doesn’t work inside of Docker due to some weird bug that didn’t get fixed until later versions of NodeJS.</a:t>
            </a:r>
          </a:p>
        </p:txBody>
      </p:sp>
    </p:spTree>
    <p:extLst>
      <p:ext uri="{BB962C8B-B14F-4D97-AF65-F5344CB8AC3E}">
        <p14:creationId xmlns:p14="http://schemas.microsoft.com/office/powerpoint/2010/main" val="2543823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As we have seen, there is a wide spectrum between traditional, on-premises computing, infrastructure as a service, platform as a service, and software as a service options. </a:t>
            </a:r>
            <a:endParaRPr lang="en-US" dirty="0"/>
          </a:p>
          <a:p>
            <a:endParaRPr lang="en-US" dirty="0"/>
          </a:p>
          <a:p>
            <a:r>
              <a:rPr lang="en-US" dirty="0"/>
              <a:t>(read slide)</a:t>
            </a:r>
          </a:p>
          <a:p>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“Greater flexibility to migrate between software platforms,” we mean that cloud providers have a tendency to build walled gardens of services – they are relatively easy to start using, but very difficult to migrate out of. With a self-managed system, you may have a greater maintenance burden overall (e.g. to set up and manage that system!) but you can also control for migration paths. For example, if you started out using VMWare to run your VMs and storage network on-premises but wanted to migrate to the open source “</a:t>
            </a:r>
            <a:r>
              <a:rPr lang="en-US" dirty="0" err="1"/>
              <a:t>proxmox</a:t>
            </a:r>
            <a:r>
              <a:rPr lang="en-US" dirty="0"/>
              <a:t>,” there are automated processes to accomplish this.</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By “Potentially less operating expenses” we mean that you trade in a monthly cloud computing bill for:</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capital outlay to buy some equipment, possibly hundreds of thousands of dollars</a:t>
            </a:r>
          </a:p>
          <a:p>
            <a:pPr marL="457200" marR="0" lvl="0" indent="-457200" defTabSz="457200" eaLnBrk="1" fontAlgn="auto" latinLnBrk="0" hangingPunct="1">
              <a:lnSpc>
                <a:spcPct val="117999"/>
              </a:lnSpc>
              <a:spcBef>
                <a:spcPts val="0"/>
              </a:spcBef>
              <a:spcAft>
                <a:spcPts val="0"/>
              </a:spcAft>
              <a:buClrTx/>
              <a:buSzTx/>
              <a:buFontTx/>
              <a:buAutoNum type="arabicPeriod"/>
              <a:tabLst/>
              <a:defRPr/>
            </a:pPr>
            <a:r>
              <a:rPr lang="en-US" dirty="0"/>
              <a:t>A recurring expense for the humans that operate and maintain that on-prem resource. </a:t>
            </a:r>
          </a:p>
          <a:p>
            <a:pPr marL="0" marR="0" lvl="0" indent="0" defTabSz="457200" eaLnBrk="1" fontAlgn="auto" latinLnBrk="0" hangingPunct="1">
              <a:lnSpc>
                <a:spcPct val="117999"/>
              </a:lnSpc>
              <a:spcBef>
                <a:spcPts val="0"/>
              </a:spcBef>
              <a:spcAft>
                <a:spcPts val="0"/>
              </a:spcAft>
              <a:buClrTx/>
              <a:buSzTx/>
              <a:buFontTx/>
              <a:buNone/>
              <a:tabLst/>
              <a:defRPr/>
            </a:pPr>
            <a:r>
              <a:rPr lang="en-US" dirty="0"/>
              <a:t>However, we’ll see that depending on the variables at play (particularly: “do you already have someone who can manage this”, and “do you already have somewhere you can house the hardware”), this can end up being cheaper overall.</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Feb 19, 2024.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a:t>
            </a:r>
          </a:p>
          <a:p>
            <a:endParaRPr lang="en-US" dirty="0"/>
          </a:p>
          <a:p>
            <a:r>
              <a:rPr lang="en-US" dirty="0"/>
              <a:t>Reasons for Twilio:</a:t>
            </a:r>
          </a:p>
          <a:p>
            <a:pPr marL="342900" indent="-342900">
              <a:buFont typeface="Arial" panose="020B0604020202020204" pitchFamily="34" charset="0"/>
              <a:buChar char="•"/>
            </a:pPr>
            <a:r>
              <a:rPr lang="en-US" dirty="0"/>
              <a:t>They provide the support (not us)</a:t>
            </a:r>
          </a:p>
          <a:p>
            <a:pPr marL="342900" indent="-342900">
              <a:buFont typeface="Arial" panose="020B0604020202020204" pitchFamily="34" charset="0"/>
              <a:buChar char="•"/>
            </a:pPr>
            <a:r>
              <a:rPr lang="en-US" dirty="0"/>
              <a:t>They provide the scaling (from 0 to 500 students using the platform)</a:t>
            </a:r>
          </a:p>
          <a:p>
            <a:pPr marL="342900" indent="-342900">
              <a:buFont typeface="Arial" panose="020B0604020202020204" pitchFamily="34" charset="0"/>
              <a:buChar char="•"/>
            </a:pPr>
            <a:r>
              <a:rPr lang="en-US" dirty="0"/>
              <a:t>We can stay within their free tier</a:t>
            </a:r>
          </a:p>
          <a:p>
            <a:pPr marL="342900" indent="-342900">
              <a:buFont typeface="Arial" panose="020B0604020202020204" pitchFamily="34" charset="0"/>
              <a:buChar char="•"/>
            </a:pPr>
            <a:endParaRPr lang="en-US" dirty="0"/>
          </a:p>
          <a:p>
            <a:pPr marL="0" indent="0">
              <a:buFont typeface="Arial" panose="020B0604020202020204" pitchFamily="34" charset="0"/>
              <a:buNone/>
            </a:pPr>
            <a:r>
              <a:rPr lang="en-US" dirty="0"/>
              <a:t>Reasons for </a:t>
            </a:r>
            <a:r>
              <a:rPr lang="en-US" dirty="0" err="1"/>
              <a:t>Jitsi</a:t>
            </a:r>
            <a:r>
              <a:rPr lang="en-US" dirty="0"/>
              <a:t>:</a:t>
            </a:r>
          </a:p>
          <a:p>
            <a:pPr marL="342900" indent="-342900">
              <a:buFont typeface="Arial" panose="020B0604020202020204" pitchFamily="34" charset="0"/>
              <a:buChar char="•"/>
            </a:pPr>
            <a:r>
              <a:rPr lang="en-US" dirty="0"/>
              <a:t>We can control the environment (what if </a:t>
            </a:r>
            <a:r>
              <a:rPr lang="en-US" dirty="0" err="1"/>
              <a:t>twilio</a:t>
            </a:r>
            <a:r>
              <a:rPr lang="en-US" dirty="0"/>
              <a:t>, e.g. announced end-of-life for this product?)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SaaS is attractive when the service that is being provided is not part of your core business – you don’t have much reason to get good at it, so better to let someone else get good at it?</a:t>
            </a:r>
          </a:p>
          <a:p>
            <a:pPr marL="0" indent="0">
              <a:buFont typeface="Arial" panose="020B0604020202020204" pitchFamily="34" charset="0"/>
              <a:buNone/>
            </a:pPr>
            <a:endParaRPr lang="en-US" dirty="0"/>
          </a:p>
          <a:p>
            <a:pPr marL="0" indent="0">
              <a:buFont typeface="Arial" panose="020B0604020202020204" pitchFamily="34" charset="0"/>
              <a:buNone/>
            </a:pPr>
            <a:r>
              <a:rPr lang="en-US" dirty="0"/>
              <a:t>Are there other situations where it would be clear that we should choose </a:t>
            </a:r>
            <a:r>
              <a:rPr lang="en-US" dirty="0" err="1"/>
              <a:t>jitsi</a:t>
            </a:r>
            <a:r>
              <a:rPr lang="en-US" dirty="0"/>
              <a:t>?</a:t>
            </a:r>
          </a:p>
        </p:txBody>
      </p:sp>
    </p:spTree>
    <p:extLst>
      <p:ext uri="{BB962C8B-B14F-4D97-AF65-F5344CB8AC3E}">
        <p14:creationId xmlns:p14="http://schemas.microsoft.com/office/powerpoint/2010/main" val="2795622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fairly among the different clients?</a:t>
            </a:r>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At each of these logical tiers of application infrastructure, you might consider how that tier could be shared between apps. For example, at the content deliver network level, where static files are distributed around the world and made available for fast download, you could imagine that it is fairly straightforward to put multiple applications’ files into the same storage network. At other layers, like the “application servers”, the application might require specialized resources (like system libraries, specialized hardware, </a:t>
            </a:r>
            <a:r>
              <a:rPr lang="en-US" dirty="0" err="1"/>
              <a:t>etc</a:t>
            </a:r>
            <a:r>
              <a:rPr lang="en-US" dirty="0"/>
              <a:t>)</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of the tiers on the diagram</a:t>
            </a:r>
            <a:r>
              <a:rPr lang="en-US" dirty="0"/>
              <a:t> on the right.</a:t>
            </a:r>
          </a:p>
          <a:p>
            <a:r>
              <a:rPr lang="en-US" dirty="0"/>
              <a:t>For example (read slide)</a:t>
            </a:r>
          </a:p>
          <a:p>
            <a:endParaRPr lang="en-US" dirty="0"/>
          </a:p>
          <a:p>
            <a:r>
              <a:rPr lang="en-US" dirty="0"/>
              <a:t>You could envision how multi-tenancy could yield significant cost savings even at a small scale: you and 5 of your buddies could rent a physical server in a data center, split the bill between yourselves, and share the resource for each of your own purposes – while saving 80% of the cost! “Cloud” is the significant expansion of multi-tenancy to otherwise unprecedented levels – hundreds of thousands of customers paying the same provider for these shared resources.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p:txBody>
      </p:sp>
    </p:spTree>
    <p:extLst>
      <p:ext uri="{BB962C8B-B14F-4D97-AF65-F5344CB8AC3E}">
        <p14:creationId xmlns:p14="http://schemas.microsoft.com/office/powerpoint/2010/main" val="24361074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prstGeom prst="rect">
            <a:avLst/>
          </a:prstGeom>
        </p:spPr>
        <p:txBody>
          <a:bodyPr/>
          <a:lstStyle/>
          <a:p>
            <a:r>
              <a:t>Title Text</a:t>
            </a:r>
          </a:p>
        </p:txBody>
      </p:sp>
      <p:sp>
        <p:nvSpPr>
          <p:cNvPr id="13" name="Body Level One…"/>
          <p:cNvSpPr txBox="1">
            <a:spLocks noGrp="1"/>
          </p:cNvSpPr>
          <p:nvPr>
            <p:ph type="body" sz="half"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2/18/24</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xfrm>
            <a:off x="374697" y="-953519"/>
            <a:ext cx="23730801" cy="2651128"/>
          </a:xfrm>
          <a:prstGeom prst="rect">
            <a:avLst/>
          </a:prstGeom>
        </p:spPr>
        <p:txBody>
          <a:bodyPr/>
          <a:lstStyle>
            <a:lvl1pPr>
              <a:defRPr sz="7200"/>
            </a:lvl1pPr>
          </a:lstStyle>
          <a:p>
            <a:r>
              <a:t>Title Text</a:t>
            </a:r>
          </a:p>
        </p:txBody>
      </p:sp>
      <p:sp>
        <p:nvSpPr>
          <p:cNvPr id="22" name="Body Level One…"/>
          <p:cNvSpPr txBox="1">
            <a:spLocks noGrp="1"/>
          </p:cNvSpPr>
          <p:nvPr>
            <p:ph type="body" idx="1"/>
          </p:nvPr>
        </p:nvSpPr>
        <p:spPr>
          <a:xfrm>
            <a:off x="429699" y="1753618"/>
            <a:ext cx="23620798" cy="10208764"/>
          </a:xfrm>
          <a:prstGeom prst="rect">
            <a:avLst/>
          </a:prstGeom>
        </p:spPr>
        <p:txBody>
          <a:bodyPr/>
          <a:lstStyle>
            <a:lvl1pPr>
              <a:lnSpc>
                <a:spcPct val="100000"/>
              </a:lnSpc>
              <a:defRPr sz="4800">
                <a:latin typeface="Helvetica Neue"/>
                <a:ea typeface="Helvetica Neue"/>
                <a:cs typeface="Helvetica Neue"/>
                <a:sym typeface="Helvetica Neue"/>
              </a:defRPr>
            </a:lvl1pPr>
            <a:lvl2pPr marL="1028700" indent="-533400">
              <a:lnSpc>
                <a:spcPct val="100000"/>
              </a:lnSpc>
              <a:spcBef>
                <a:spcPts val="1000"/>
              </a:spcBef>
              <a:buSzPct val="99000"/>
              <a:buFont typeface="Arial"/>
              <a:buChar char="๏"/>
              <a:defRPr sz="3900">
                <a:latin typeface="Helvetica Neue"/>
                <a:ea typeface="Helvetica Neue"/>
                <a:cs typeface="Helvetica Neue"/>
                <a:sym typeface="Helvetica Neue"/>
              </a:defRPr>
            </a:lvl2pPr>
            <a:lvl3pPr marL="1554478" indent="-640078">
              <a:lnSpc>
                <a:spcPct val="100000"/>
              </a:lnSpc>
              <a:buSzPct val="100000"/>
              <a:buFont typeface="Arial"/>
              <a:buChar char="•"/>
              <a:defRPr sz="2400">
                <a:latin typeface="Helvetica Neue"/>
                <a:ea typeface="Helvetica Neue"/>
                <a:cs typeface="Helvetica Neue"/>
                <a:sym typeface="Helvetica Neue"/>
              </a:defRPr>
            </a:lvl3pPr>
            <a:lvl4pPr marL="2082800" indent="-711200">
              <a:lnSpc>
                <a:spcPct val="100000"/>
              </a:lnSpc>
              <a:buSzPct val="100000"/>
              <a:buFont typeface="Arial"/>
              <a:buChar char="•"/>
              <a:defRPr sz="2400">
                <a:latin typeface="Helvetica Neue"/>
                <a:ea typeface="Helvetica Neue"/>
                <a:cs typeface="Helvetica Neue"/>
                <a:sym typeface="Helvetica Neue"/>
              </a:defRPr>
            </a:lvl4pPr>
            <a:lvl5pPr marL="2540000" indent="-711200">
              <a:lnSpc>
                <a:spcPct val="100000"/>
              </a:lnSpc>
              <a:buSzPct val="100000"/>
              <a:buFont typeface="Arial"/>
              <a:buChar char="•"/>
              <a:defRPr sz="2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3" name="Straight Connector 7"/>
          <p:cNvSpPr/>
          <p:nvPr/>
        </p:nvSpPr>
        <p:spPr>
          <a:xfrm>
            <a:off x="448033" y="1560609"/>
            <a:ext cx="21031201" cy="1"/>
          </a:xfrm>
          <a:prstGeom prst="line">
            <a:avLst/>
          </a:prstGeom>
          <a:ln w="12700">
            <a:solidFill>
              <a:schemeClr val="accent1"/>
            </a:solidFill>
            <a:miter/>
          </a:ln>
        </p:spPr>
        <p:txBody>
          <a:bodyPr lIns="45718" tIns="45718" rIns="45718" bIns="45718"/>
          <a:lstStyle/>
          <a:p>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3734629191"/>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ED129-9976-8391-653D-0BFFDFA3920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7E330B1-9449-76A9-1A8E-094517555EC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029370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078520" y="1330325"/>
            <a:ext cx="21629079" cy="47752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chor="b">
            <a:normAutofit/>
          </a:bodyPr>
          <a:lstStyle/>
          <a:p>
            <a:r>
              <a:t>Title Text</a:t>
            </a:r>
          </a:p>
        </p:txBody>
      </p:sp>
      <p:sp>
        <p:nvSpPr>
          <p:cNvPr id="3" name="Body Level One…"/>
          <p:cNvSpPr txBox="1">
            <a:spLocks noGrp="1"/>
          </p:cNvSpPr>
          <p:nvPr>
            <p:ph type="body" idx="1"/>
          </p:nvPr>
        </p:nvSpPr>
        <p:spPr>
          <a:xfrm>
            <a:off x="1078520" y="6475655"/>
            <a:ext cx="20257480" cy="33115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p>
            <a:r>
              <a:t>Body Level One</a:t>
            </a:r>
          </a:p>
          <a:p>
            <a:pPr lvl="1"/>
            <a:r>
              <a:t>Body Level Two</a:t>
            </a:r>
          </a:p>
          <a:p>
            <a:pPr lvl="2"/>
            <a:r>
              <a:t>Body Level Three</a:t>
            </a:r>
          </a:p>
          <a:p>
            <a:pPr lvl="3"/>
            <a:r>
              <a:t>Body Level Four</a:t>
            </a:r>
          </a:p>
          <a:p>
            <a:pPr lvl="4"/>
            <a:r>
              <a:t>Body Level Five</a:t>
            </a:r>
          </a:p>
        </p:txBody>
      </p:sp>
      <p:sp>
        <p:nvSpPr>
          <p:cNvPr id="4" name="Straight Connector 7"/>
          <p:cNvSpPr/>
          <p:nvPr/>
        </p:nvSpPr>
        <p:spPr>
          <a:xfrm>
            <a:off x="1078519" y="6111554"/>
            <a:ext cx="21629080" cy="1"/>
          </a:xfrm>
          <a:prstGeom prst="line">
            <a:avLst/>
          </a:prstGeom>
          <a:ln w="12700">
            <a:solidFill>
              <a:schemeClr val="accent1"/>
            </a:solidFill>
            <a:miter/>
          </a:ln>
        </p:spPr>
        <p:txBody>
          <a:bodyPr lIns="45718" tIns="45718" rIns="45718" bIns="45718"/>
          <a:lstStyle/>
          <a:p>
            <a:endParaRPr/>
          </a:p>
        </p:txBody>
      </p:sp>
      <p:sp>
        <p:nvSpPr>
          <p:cNvPr id="5" name="Slide Number"/>
          <p:cNvSpPr txBox="1">
            <a:spLocks noGrp="1"/>
          </p:cNvSpPr>
          <p:nvPr>
            <p:ph type="sldNum" sz="quarter" idx="2"/>
          </p:nvPr>
        </p:nvSpPr>
        <p:spPr>
          <a:xfrm>
            <a:off x="22203054" y="12835871"/>
            <a:ext cx="504546" cy="483908"/>
          </a:xfrm>
          <a:prstGeom prst="rect">
            <a:avLst/>
          </a:prstGeom>
          <a:ln w="12700">
            <a:miter lim="400000"/>
          </a:ln>
        </p:spPr>
        <p:txBody>
          <a:bodyPr wrap="none" lIns="91438" tIns="91438" rIns="91438" bIns="91438" anchor="ctr">
            <a:spAutoFit/>
          </a:bodyPr>
          <a:lstStyle>
            <a:lvl1pPr algn="r">
              <a:defRPr sz="2400">
                <a:solidFill>
                  <a:srgbClr val="888888"/>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med"/>
  <p:txStyles>
    <p:titleStyle>
      <a:lvl1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9pPr>
    </p:titleStyle>
    <p:body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tif"/><Relationship Id="rId7"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6.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tif"/><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s>
</file>

<file path=ppt/slides/_rels/slide3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5.png"/><Relationship Id="rId7" Type="http://schemas.openxmlformats.org/officeDocument/2006/relationships/image" Target="../media/image4.tif"/><Relationship Id="rId2" Type="http://schemas.openxmlformats.org/officeDocument/2006/relationships/notesSlide" Target="../notesSlides/notesSlide3.xml"/><Relationship Id="rId1" Type="http://schemas.openxmlformats.org/officeDocument/2006/relationships/slideLayout" Target="../slideLayouts/slideLayout9.xml"/><Relationship Id="rId6" Type="http://schemas.openxmlformats.org/officeDocument/2006/relationships/image" Target="../media/image3.tif"/><Relationship Id="rId5" Type="http://schemas.openxmlformats.org/officeDocument/2006/relationships/image" Target="../media/image2.tif"/><Relationship Id="rId4" Type="http://schemas.openxmlformats.org/officeDocument/2006/relationships/image" Target="../media/image1.tif"/><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ctrTitle"/>
          </p:nvPr>
        </p:nvSpPr>
        <p:spPr>
          <a:xfrm>
            <a:off x="1078520" y="1142066"/>
            <a:ext cx="21629079" cy="4775202"/>
          </a:xfrm>
          <a:prstGeom prst="rect">
            <a:avLst/>
          </a:prstGeom>
        </p:spPr>
        <p:txBody>
          <a:bodyPr/>
          <a:lstStyle/>
          <a:p>
            <a:r>
              <a:rPr dirty="0"/>
              <a:t>CS 4530 Software Engineering</a:t>
            </a:r>
          </a:p>
          <a:p>
            <a:endParaRPr dirty="0"/>
          </a:p>
          <a:p>
            <a:pPr>
              <a:defRPr sz="5700"/>
            </a:pPr>
            <a:r>
              <a:rPr dirty="0"/>
              <a:t>Module 13: Principles and Patterns of Cloud Infrastructure</a:t>
            </a:r>
          </a:p>
        </p:txBody>
      </p:sp>
      <p:sp>
        <p:nvSpPr>
          <p:cNvPr id="34" name="Jonathan Bell, John Boyland, Mitch Wand…"/>
          <p:cNvSpPr txBox="1">
            <a:spLocks noGrp="1"/>
          </p:cNvSpPr>
          <p:nvPr>
            <p:ph type="subTitle" sz="half" idx="1"/>
          </p:nvPr>
        </p:nvSpPr>
        <p:spPr>
          <a:xfrm>
            <a:off x="1295705" y="10404736"/>
            <a:ext cx="20257481" cy="3311526"/>
          </a:xfrm>
          <a:prstGeom prst="rect">
            <a:avLst/>
          </a:prstGeom>
        </p:spPr>
        <p:txBody>
          <a:bodyPr/>
          <a:lstStyle/>
          <a:p>
            <a:pPr>
              <a:defRPr sz="3000"/>
            </a:pPr>
            <a:r>
              <a:rPr dirty="0"/>
              <a:t>Khoury College of Computer Sciences</a:t>
            </a:r>
            <a:br>
              <a:rPr dirty="0"/>
            </a:br>
            <a:r>
              <a:rPr dirty="0"/>
              <a:t>© 202</a:t>
            </a:r>
            <a:r>
              <a:rPr lang="en-US" dirty="0"/>
              <a:t>4</a:t>
            </a:r>
            <a:r>
              <a:rPr dirty="0"/>
              <a:t> released under </a:t>
            </a:r>
            <a:r>
              <a:rPr dirty="0">
                <a:hlinkClick r:id="rId2"/>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75655"/>
            <a:ext cx="20257480" cy="33115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dirty="0"/>
              <a:t>Jon Bell, Adeel Bhutta 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8794343" cy="8702677"/>
          </a:xfrm>
        </p:spPr>
        <p:txBody>
          <a:bodyPr>
            <a:normAutofit/>
          </a:bodyPr>
          <a:lstStyle/>
          <a:p>
            <a:r>
              <a:rPr lang="en-US" dirty="0"/>
              <a:t>The “instruction set” is an abstraction of the underlying hardware</a:t>
            </a:r>
          </a:p>
          <a:p>
            <a:r>
              <a:rPr lang="en-US" dirty="0"/>
              <a:t>The operating system presents the same abstraction + OS calls. </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Let’s look more closely at this software stack</a:t>
            </a:r>
          </a:p>
        </p:txBody>
      </p:sp>
      <p:grpSp>
        <p:nvGrpSpPr>
          <p:cNvPr id="24" name="Group 23">
            <a:extLst>
              <a:ext uri="{FF2B5EF4-FFF2-40B4-BE49-F238E27FC236}">
                <a16:creationId xmlns:a16="http://schemas.microsoft.com/office/drawing/2014/main" id="{19282F40-E960-EFE6-6C12-C841A6931120}"/>
              </a:ext>
            </a:extLst>
          </p:cNvPr>
          <p:cNvGrpSpPr/>
          <p:nvPr/>
        </p:nvGrpSpPr>
        <p:grpSpPr>
          <a:xfrm>
            <a:off x="10920298" y="3902067"/>
            <a:ext cx="10198121" cy="5911866"/>
            <a:chOff x="6733309" y="3337416"/>
            <a:chExt cx="10198121" cy="5911866"/>
          </a:xfrm>
        </p:grpSpPr>
        <p:sp>
          <p:nvSpPr>
            <p:cNvPr id="5" name="Rectangle 4">
              <a:extLst>
                <a:ext uri="{FF2B5EF4-FFF2-40B4-BE49-F238E27FC236}">
                  <a16:creationId xmlns:a16="http://schemas.microsoft.com/office/drawing/2014/main" id="{A1C69FC8-E809-5C0A-566A-F743DAA12E01}"/>
                </a:ext>
              </a:extLst>
            </p:cNvPr>
            <p:cNvSpPr/>
            <p:nvPr/>
          </p:nvSpPr>
          <p:spPr>
            <a:xfrm>
              <a:off x="10335613" y="7487648"/>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0152264" y="8198970"/>
              <a:ext cx="5839000"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8220667" y="6865589"/>
              <a:ext cx="8654170" cy="738662"/>
              <a:chOff x="8220667" y="6940762"/>
              <a:chExt cx="8654170" cy="738662"/>
            </a:xfrm>
          </p:grpSpPr>
          <p:cxnSp>
            <p:nvCxnSpPr>
              <p:cNvPr id="10" name="Straight Connector 9">
                <a:extLst>
                  <a:ext uri="{FF2B5EF4-FFF2-40B4-BE49-F238E27FC236}">
                    <a16:creationId xmlns:a16="http://schemas.microsoft.com/office/drawing/2014/main" id="{A37D70B7-0846-1387-B9ED-330BF0E046E6}"/>
                  </a:ext>
                </a:extLst>
              </p:cNvPr>
              <p:cNvCxnSpPr/>
              <p:nvPr/>
            </p:nvCxnSpPr>
            <p:spPr>
              <a:xfrm>
                <a:off x="9836158" y="7310093"/>
                <a:ext cx="7038679"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0245437" y="6243529"/>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6733309" y="5621469"/>
              <a:ext cx="10198121" cy="738662"/>
              <a:chOff x="6733309" y="5456867"/>
              <a:chExt cx="10198121"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7188446"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21" name="Group 20">
              <a:extLst>
                <a:ext uri="{FF2B5EF4-FFF2-40B4-BE49-F238E27FC236}">
                  <a16:creationId xmlns:a16="http://schemas.microsoft.com/office/drawing/2014/main" id="{1F3F68C6-3FC0-5F99-04EC-74289BE43F2F}"/>
                </a:ext>
              </a:extLst>
            </p:cNvPr>
            <p:cNvGrpSpPr/>
            <p:nvPr/>
          </p:nvGrpSpPr>
          <p:grpSpPr>
            <a:xfrm>
              <a:off x="10152264" y="3337416"/>
              <a:ext cx="5652654" cy="2400655"/>
              <a:chOff x="10245437" y="3395822"/>
              <a:chExt cx="5652654" cy="2400655"/>
            </a:xfrm>
          </p:grpSpPr>
          <p:sp>
            <p:nvSpPr>
              <p:cNvPr id="20" name="Rectangle 19">
                <a:extLst>
                  <a:ext uri="{FF2B5EF4-FFF2-40B4-BE49-F238E27FC236}">
                    <a16:creationId xmlns:a16="http://schemas.microsoft.com/office/drawing/2014/main" id="{A045E7D8-2DA5-CF15-9999-587366D749AD}"/>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Your App</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9" name="Rectangle 18">
                <a:extLst>
                  <a:ext uri="{FF2B5EF4-FFF2-40B4-BE49-F238E27FC236}">
                    <a16:creationId xmlns:a16="http://schemas.microsoft.com/office/drawing/2014/main" id="{6DB0E7B7-EE40-7D83-FBB5-46C827AE1DE8}"/>
                  </a:ext>
                </a:extLst>
              </p:cNvPr>
              <p:cNvSpPr/>
              <p:nvPr/>
            </p:nvSpPr>
            <p:spPr>
              <a:xfrm>
                <a:off x="12494904" y="4503817"/>
                <a:ext cx="3403187" cy="1292660"/>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 Dependencies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177425802"/>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93089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Tree>
    <p:extLst>
      <p:ext uri="{BB962C8B-B14F-4D97-AF65-F5344CB8AC3E}">
        <p14:creationId xmlns:p14="http://schemas.microsoft.com/office/powerpoint/2010/main" val="364520950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prstGeom prst="rect">
            <a:avLst/>
          </a:prstGeom>
        </p:spPr>
        <p:txBody>
          <a:bodyPr/>
          <a:lstStyle/>
          <a:p>
            <a:r>
              <a:rPr dirty="0"/>
              <a:t>Multi-Tenancy</a:t>
            </a:r>
          </a:p>
          <a:p>
            <a:pPr lvl="1"/>
            <a:r>
              <a:rPr dirty="0"/>
              <a:t>Multiple customers sharing same physical machine, oblivious to each other</a:t>
            </a:r>
          </a:p>
          <a:p>
            <a:r>
              <a:rPr dirty="0"/>
              <a:t>Decouples application from hardware</a:t>
            </a:r>
          </a:p>
          <a:p>
            <a:pPr lvl="1"/>
            <a:r>
              <a:rPr dirty="0"/>
              <a:t>virtualization service can provide “live migration”</a:t>
            </a:r>
            <a:r>
              <a:rPr lang="en-US" dirty="0"/>
              <a:t> transparent to the operating system, maximizing utilization</a:t>
            </a:r>
            <a:endParaRPr dirty="0"/>
          </a:p>
          <a:p>
            <a:r>
              <a:rPr dirty="0"/>
              <a:t>Faster to provision and release</a:t>
            </a:r>
          </a:p>
          <a:p>
            <a:pPr lvl="1"/>
            <a:r>
              <a:rPr dirty="0"/>
              <a:t>VM v. physical machines == ~mins v. ~hours</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a:r>
            <a:r>
              <a:rPr lang="en-US" dirty="0"/>
              <a:t>(base OS images are usually 3-10GB)</a:t>
            </a:r>
            <a:endParaRPr dirty="0"/>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t>Infrastructure as a Service: Containers</a:t>
            </a:r>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err="1"/>
              <a:t>Eg</a:t>
            </a:r>
            <a:r>
              <a:rPr lang="en-US" dirty="0"/>
              <a:t>: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with containers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Docker</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Containers run layered images</a:t>
            </a:r>
          </a:p>
        </p:txBody>
      </p:sp>
      <p:sp>
        <p:nvSpPr>
          <p:cNvPr id="3" name="Text Placeholder 2">
            <a:extLst>
              <a:ext uri="{FF2B5EF4-FFF2-40B4-BE49-F238E27FC236}">
                <a16:creationId xmlns:a16="http://schemas.microsoft.com/office/drawing/2014/main" id="{08784337-40B3-13C8-3D16-118667213573}"/>
              </a:ext>
            </a:extLst>
          </p:cNvPr>
          <p:cNvSpPr>
            <a:spLocks noGrp="1"/>
          </p:cNvSpPr>
          <p:nvPr>
            <p:ph type="body" idx="1"/>
          </p:nvPr>
        </p:nvSpPr>
        <p:spPr>
          <a:xfrm>
            <a:off x="1676400" y="3000319"/>
            <a:ext cx="13106400" cy="8702677"/>
          </a:xfrm>
        </p:spPr>
        <p:txBody>
          <a:bodyPr/>
          <a:lstStyle/>
          <a:p>
            <a:r>
              <a:rPr lang="en-US" dirty="0">
                <a:solidFill>
                  <a:schemeClr val="tx1"/>
                </a:solidFill>
              </a:rPr>
              <a:t>Images are defined programmatically as a series of “build steps” (e.g. </a:t>
            </a:r>
            <a:r>
              <a:rPr lang="en-US" dirty="0" err="1">
                <a:solidFill>
                  <a:schemeClr val="tx1"/>
                </a:solidFill>
              </a:rPr>
              <a:t>Dockerfile</a:t>
            </a:r>
            <a:r>
              <a:rPr lang="en-US" dirty="0">
                <a:solidFill>
                  <a:schemeClr val="tx1"/>
                </a:solidFill>
              </a:rPr>
              <a:t>)</a:t>
            </a:r>
          </a:p>
          <a:p>
            <a:r>
              <a:rPr lang="en-US" dirty="0">
                <a:solidFill>
                  <a:schemeClr val="tx1"/>
                </a:solidFill>
              </a:rPr>
              <a:t>Each step in the build becomes a “layer”</a:t>
            </a:r>
          </a:p>
          <a:p>
            <a:r>
              <a:rPr lang="en-US" dirty="0">
                <a:solidFill>
                  <a:schemeClr val="tx1"/>
                </a:solidFill>
              </a:rPr>
              <a:t>Built images can be shared and cached</a:t>
            </a:r>
          </a:p>
          <a:p>
            <a:r>
              <a:rPr lang="en-US" dirty="0">
                <a:solidFill>
                  <a:schemeClr val="tx1"/>
                </a:solidFill>
              </a:rPr>
              <a:t>To run a container, the layers are linked together with an “overlay” filesystem</a:t>
            </a:r>
          </a:p>
        </p:txBody>
      </p:sp>
      <p:sp>
        <p:nvSpPr>
          <p:cNvPr id="5" name="TextBox 4">
            <a:extLst>
              <a:ext uri="{FF2B5EF4-FFF2-40B4-BE49-F238E27FC236}">
                <a16:creationId xmlns:a16="http://schemas.microsoft.com/office/drawing/2014/main" id="{83DE9139-04DC-20AE-09B9-B43DA60578D0}"/>
              </a:ext>
            </a:extLst>
          </p:cNvPr>
          <p:cNvSpPr txBox="1"/>
          <p:nvPr/>
        </p:nvSpPr>
        <p:spPr>
          <a:xfrm>
            <a:off x="14782800" y="3000319"/>
            <a:ext cx="9423400" cy="4524315"/>
          </a:xfrm>
          <a:prstGeom prst="rect">
            <a:avLst/>
          </a:prstGeom>
          <a:no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400" b="1" dirty="0">
                <a:latin typeface="Courier New" panose="02070309020205020404" pitchFamily="49" charset="0"/>
                <a:cs typeface="Courier New" panose="02070309020205020404" pitchFamily="49" charset="0"/>
              </a:rPr>
              <a:t>FROM</a:t>
            </a:r>
            <a:r>
              <a:rPr lang="en-US" sz="2400" dirty="0">
                <a:latin typeface="Courier New" panose="02070309020205020404" pitchFamily="49" charset="0"/>
                <a:cs typeface="Courier New" panose="02070309020205020404" pitchFamily="49" charset="0"/>
              </a:rPr>
              <a:t> node:18-buster-slim</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apt-get update &amp;&amp; apt-get install python3 build-essential libpango1.0-dev libcairo2-dev </a:t>
            </a:r>
            <a:r>
              <a:rPr lang="en-US" sz="2400" dirty="0" err="1">
                <a:latin typeface="Courier New" panose="02070309020205020404" pitchFamily="49" charset="0"/>
                <a:cs typeface="Courier New" panose="02070309020205020404" pitchFamily="49" charset="0"/>
              </a:rPr>
              <a:t>libjpeg</a:t>
            </a:r>
            <a:r>
              <a:rPr lang="en-US" sz="2400" dirty="0">
                <a:latin typeface="Courier New" panose="02070309020205020404" pitchFamily="49" charset="0"/>
                <a:cs typeface="Courier New" panose="02070309020205020404" pitchFamily="49" charset="0"/>
              </a:rPr>
              <a:t>-dev </a:t>
            </a:r>
            <a:r>
              <a:rPr lang="en-US" sz="2400" dirty="0" err="1">
                <a:latin typeface="Courier New" panose="02070309020205020404" pitchFamily="49" charset="0"/>
                <a:cs typeface="Courier New" panose="02070309020205020404" pitchFamily="49" charset="0"/>
              </a:rPr>
              <a:t>libgif</a:t>
            </a:r>
            <a:r>
              <a:rPr lang="en-US" sz="2400" dirty="0">
                <a:latin typeface="Courier New" panose="02070309020205020404" pitchFamily="49" charset="0"/>
                <a:cs typeface="Courier New" panose="02070309020205020404" pitchFamily="49" charset="0"/>
              </a:rPr>
              <a:t>-dev -y</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mkdir</a:t>
            </a:r>
            <a:r>
              <a:rPr lang="en-US" sz="2400" dirty="0">
                <a:latin typeface="Courier New" panose="02070309020205020404" pitchFamily="49" charset="0"/>
                <a:cs typeface="Courier New" panose="02070309020205020404" pitchFamily="49" charset="0"/>
              </a:rPr>
              <a:t> -p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WORKDIR</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r>
              <a:rPr lang="en-US" sz="2400" b="1" dirty="0">
                <a:latin typeface="Courier New" panose="02070309020205020404" pitchFamily="49" charset="0"/>
                <a:cs typeface="Courier New" panose="02070309020205020404" pitchFamily="49" charset="0"/>
              </a:rPr>
              <a:t>COPY</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usr</a:t>
            </a: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src</a:t>
            </a:r>
            <a:r>
              <a:rPr lang="en-US" sz="2400" dirty="0">
                <a:latin typeface="Courier New" panose="02070309020205020404" pitchFamily="49" charset="0"/>
                <a:cs typeface="Courier New" panose="02070309020205020404" pitchFamily="49" charset="0"/>
              </a:rPr>
              <a:t>/app</a:t>
            </a:r>
          </a:p>
          <a:p>
            <a:endParaRPr lang="en-US" sz="2400" dirty="0">
              <a:latin typeface="Courier New" panose="02070309020205020404" pitchFamily="49" charset="0"/>
              <a:cs typeface="Courier New" panose="02070309020205020404" pitchFamily="49" charset="0"/>
            </a:endParaRP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ci </a:t>
            </a:r>
          </a:p>
          <a:p>
            <a:r>
              <a:rPr lang="en-US" sz="2400" b="1" dirty="0">
                <a:latin typeface="Courier New" panose="02070309020205020404" pitchFamily="49" charset="0"/>
                <a:cs typeface="Courier New" panose="02070309020205020404" pitchFamily="49" charset="0"/>
              </a:rPr>
              <a:t>RUN</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run build</a:t>
            </a:r>
          </a:p>
          <a:p>
            <a:r>
              <a:rPr lang="en-US" sz="2400" b="1" dirty="0">
                <a:latin typeface="Courier New" panose="02070309020205020404" pitchFamily="49" charset="0"/>
                <a:cs typeface="Courier New" panose="02070309020205020404" pitchFamily="49" charset="0"/>
              </a:rPr>
              <a:t>CMD</a:t>
            </a:r>
            <a:r>
              <a:rPr lang="en-US" sz="2400" dirty="0">
                <a:latin typeface="Courier New" panose="02070309020205020404" pitchFamily="49" charset="0"/>
                <a:cs typeface="Courier New" panose="02070309020205020404" pitchFamily="49" charset="0"/>
              </a:rPr>
              <a:t> [ "</a:t>
            </a:r>
            <a:r>
              <a:rPr lang="en-US" sz="2400" dirty="0" err="1">
                <a:latin typeface="Courier New" panose="02070309020205020404" pitchFamily="49" charset="0"/>
                <a:cs typeface="Courier New" panose="02070309020205020404" pitchFamily="49" charset="0"/>
              </a:rPr>
              <a:t>npm</a:t>
            </a:r>
            <a:r>
              <a:rPr lang="en-US" sz="2400" dirty="0">
                <a:latin typeface="Courier New" panose="02070309020205020404" pitchFamily="49" charset="0"/>
                <a:cs typeface="Courier New" panose="02070309020205020404" pitchFamily="49" charset="0"/>
              </a:rPr>
              <a:t>", "start" ]</a:t>
            </a:r>
          </a:p>
        </p:txBody>
      </p:sp>
      <p:sp>
        <p:nvSpPr>
          <p:cNvPr id="6" name="TextBox 5">
            <a:extLst>
              <a:ext uri="{FF2B5EF4-FFF2-40B4-BE49-F238E27FC236}">
                <a16:creationId xmlns:a16="http://schemas.microsoft.com/office/drawing/2014/main" id="{4439C71B-A720-9853-2701-9F5048903D04}"/>
              </a:ext>
            </a:extLst>
          </p:cNvPr>
          <p:cNvSpPr txBox="1"/>
          <p:nvPr/>
        </p:nvSpPr>
        <p:spPr>
          <a:xfrm>
            <a:off x="15601304" y="7524634"/>
            <a:ext cx="7786392"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specification (</a:t>
            </a:r>
            <a:r>
              <a:rPr kumimoji="0" lang="en-US" sz="3600" b="0" i="0" u="none" strike="noStrike" cap="none" spc="0" normalizeH="0" baseline="0" dirty="0" err="1">
                <a:ln>
                  <a:noFill/>
                </a:ln>
                <a:solidFill>
                  <a:srgbClr val="000000"/>
                </a:solidFill>
                <a:effectLst/>
                <a:uFillTx/>
                <a:latin typeface="+mj-lt"/>
                <a:ea typeface="+mj-ea"/>
                <a:cs typeface="+mj-cs"/>
                <a:sym typeface="Calibri"/>
              </a:rPr>
              <a:t>Dockerfile</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grpSp>
        <p:nvGrpSpPr>
          <p:cNvPr id="13" name="Group 12">
            <a:extLst>
              <a:ext uri="{FF2B5EF4-FFF2-40B4-BE49-F238E27FC236}">
                <a16:creationId xmlns:a16="http://schemas.microsoft.com/office/drawing/2014/main" id="{9E391F8D-BA0D-DDED-872E-E1326DE01AE6}"/>
              </a:ext>
            </a:extLst>
          </p:cNvPr>
          <p:cNvGrpSpPr/>
          <p:nvPr/>
        </p:nvGrpSpPr>
        <p:grpSpPr>
          <a:xfrm>
            <a:off x="15914392" y="8415696"/>
            <a:ext cx="6907508" cy="4394200"/>
            <a:chOff x="16682742" y="8581422"/>
            <a:chExt cx="6907508" cy="4394200"/>
          </a:xfrm>
        </p:grpSpPr>
        <p:sp>
          <p:nvSpPr>
            <p:cNvPr id="12" name="Rectangle 11">
              <a:extLst>
                <a:ext uri="{FF2B5EF4-FFF2-40B4-BE49-F238E27FC236}">
                  <a16:creationId xmlns:a16="http://schemas.microsoft.com/office/drawing/2014/main" id="{07CB2E8B-AA9C-218E-DC3C-AE4CB6C6FD63}"/>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7" name="TextBox 6">
              <a:extLst>
                <a:ext uri="{FF2B5EF4-FFF2-40B4-BE49-F238E27FC236}">
                  <a16:creationId xmlns:a16="http://schemas.microsoft.com/office/drawing/2014/main" id="{43B40395-7C40-D101-0EC7-7472F1A98673}"/>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8" name="TextBox 7">
              <a:extLst>
                <a:ext uri="{FF2B5EF4-FFF2-40B4-BE49-F238E27FC236}">
                  <a16:creationId xmlns:a16="http://schemas.microsoft.com/office/drawing/2014/main" id="{B099D4A5-D1EA-3945-3B63-428848CF90C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9" name="TextBox 8">
              <a:extLst>
                <a:ext uri="{FF2B5EF4-FFF2-40B4-BE49-F238E27FC236}">
                  <a16:creationId xmlns:a16="http://schemas.microsoft.com/office/drawing/2014/main" id="{FD948624-2A0C-0ACB-D8B6-9EA862DF9713}"/>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app</a:t>
              </a:r>
            </a:p>
          </p:txBody>
        </p:sp>
        <p:sp>
          <p:nvSpPr>
            <p:cNvPr id="10" name="TextBox 9">
              <a:extLst>
                <a:ext uri="{FF2B5EF4-FFF2-40B4-BE49-F238E27FC236}">
                  <a16:creationId xmlns:a16="http://schemas.microsoft.com/office/drawing/2014/main" id="{552B4582-478F-A772-B701-EC1701536BDC}"/>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Our compiled app</a:t>
              </a:r>
            </a:p>
          </p:txBody>
        </p:sp>
      </p:grpSp>
      <p:sp>
        <p:nvSpPr>
          <p:cNvPr id="14" name="TextBox 13">
            <a:extLst>
              <a:ext uri="{FF2B5EF4-FFF2-40B4-BE49-F238E27FC236}">
                <a16:creationId xmlns:a16="http://schemas.microsoft.com/office/drawing/2014/main" id="{F4B655BE-A0CF-93CD-9150-27737D12CC0A}"/>
              </a:ext>
            </a:extLst>
          </p:cNvPr>
          <p:cNvSpPr txBox="1"/>
          <p:nvPr/>
        </p:nvSpPr>
        <p:spPr>
          <a:xfrm>
            <a:off x="16167100" y="12937565"/>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Example image, with layers shown</a:t>
            </a:r>
          </a:p>
        </p:txBody>
      </p:sp>
    </p:spTree>
    <p:extLst>
      <p:ext uri="{BB962C8B-B14F-4D97-AF65-F5344CB8AC3E}">
        <p14:creationId xmlns:p14="http://schemas.microsoft.com/office/powerpoint/2010/main" val="421293536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t>Learning objectives for this lesson</a:t>
            </a:r>
          </a:p>
        </p:txBody>
      </p:sp>
      <p:sp>
        <p:nvSpPr>
          <p:cNvPr id="37" name="By the end of this lesson, you should be able to…"/>
          <p:cNvSpPr txBox="1">
            <a:spLocks noGrp="1"/>
          </p:cNvSpPr>
          <p:nvPr>
            <p:ph type="body" idx="1"/>
          </p:nvPr>
        </p:nvSpPr>
        <p:spPr>
          <a:prstGeom prst="rect">
            <a:avLst/>
          </a:prstGeom>
        </p:spPr>
        <p:txBody>
          <a:bodyPr>
            <a:normAutofit/>
          </a:bodyPr>
          <a:lstStyle/>
          <a:p>
            <a:r>
              <a:rPr dirty="0"/>
              <a:t>By the end of this lesson, you should be able to…</a:t>
            </a:r>
          </a:p>
          <a:p>
            <a:pPr lvl="1"/>
            <a:r>
              <a:rPr lang="en-US" dirty="0"/>
              <a:t>Explain</a:t>
            </a:r>
            <a:r>
              <a:rPr dirty="0"/>
              <a:t> what “cloud” computing is</a:t>
            </a:r>
            <a:r>
              <a:rPr lang="en-US" dirty="0"/>
              <a:t> and why it is important</a:t>
            </a:r>
          </a:p>
          <a:p>
            <a:pPr lvl="1"/>
            <a:r>
              <a:rPr lang="en-US" dirty="0"/>
              <a:t>Explain why multi-tenancy is important in cloud computing</a:t>
            </a:r>
            <a:endParaRPr dirty="0"/>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107B7-38A2-8D71-B6A4-E174B8984144}"/>
              </a:ext>
            </a:extLst>
          </p:cNvPr>
          <p:cNvSpPr>
            <a:spLocks noGrp="1"/>
          </p:cNvSpPr>
          <p:nvPr>
            <p:ph type="title"/>
          </p:nvPr>
        </p:nvSpPr>
        <p:spPr/>
        <p:txBody>
          <a:bodyPr/>
          <a:lstStyle/>
          <a:p>
            <a:r>
              <a:rPr lang="en-US" dirty="0"/>
              <a:t>Layered Images Reduce Storage Needs</a:t>
            </a:r>
          </a:p>
        </p:txBody>
      </p:sp>
      <p:sp>
        <p:nvSpPr>
          <p:cNvPr id="52" name="Text Placeholder 51">
            <a:extLst>
              <a:ext uri="{FF2B5EF4-FFF2-40B4-BE49-F238E27FC236}">
                <a16:creationId xmlns:a16="http://schemas.microsoft.com/office/drawing/2014/main" id="{B8B18ABA-6A43-0A10-4EBA-78611DD1BE7D}"/>
              </a:ext>
            </a:extLst>
          </p:cNvPr>
          <p:cNvSpPr>
            <a:spLocks noGrp="1"/>
          </p:cNvSpPr>
          <p:nvPr>
            <p:ph type="body" idx="1"/>
          </p:nvPr>
        </p:nvSpPr>
        <p:spPr>
          <a:xfrm>
            <a:off x="1676400" y="3000319"/>
            <a:ext cx="21031200" cy="8702677"/>
          </a:xfrm>
        </p:spPr>
        <p:txBody>
          <a:bodyPr/>
          <a:lstStyle/>
          <a:p>
            <a:r>
              <a:rPr lang="en-US" dirty="0"/>
              <a:t>Many images may share the </a:t>
            </a:r>
            <a:r>
              <a:rPr lang="en-US" i="1" dirty="0"/>
              <a:t>same</a:t>
            </a:r>
            <a:r>
              <a:rPr lang="en-US" dirty="0"/>
              <a:t> lower layers (e.g. OS, NodeJS, some system dependencies)</a:t>
            </a:r>
          </a:p>
          <a:p>
            <a:r>
              <a:rPr lang="en-US" dirty="0"/>
              <a:t>Layers are shared between images</a:t>
            </a:r>
          </a:p>
          <a:p>
            <a:r>
              <a:rPr lang="en-US" dirty="0"/>
              <a:t>Multi-tenancy: </a:t>
            </a:r>
            <a:r>
              <a:rPr lang="en-US" i="1" dirty="0"/>
              <a:t>N</a:t>
            </a:r>
            <a:r>
              <a:rPr lang="en-US" dirty="0"/>
              <a:t> running containers only require </a:t>
            </a:r>
            <a:r>
              <a:rPr lang="en-US" i="1" dirty="0"/>
              <a:t>one</a:t>
            </a:r>
            <a:r>
              <a:rPr lang="en-US" dirty="0"/>
              <a:t> copy of each layer (they are read-only)</a:t>
            </a:r>
            <a:endParaRPr lang="en-US" i="1" dirty="0"/>
          </a:p>
        </p:txBody>
      </p:sp>
      <p:grpSp>
        <p:nvGrpSpPr>
          <p:cNvPr id="53" name="Group 52">
            <a:extLst>
              <a:ext uri="{FF2B5EF4-FFF2-40B4-BE49-F238E27FC236}">
                <a16:creationId xmlns:a16="http://schemas.microsoft.com/office/drawing/2014/main" id="{67DA484E-1FF2-F2DB-2CC6-6575B911931E}"/>
              </a:ext>
            </a:extLst>
          </p:cNvPr>
          <p:cNvGrpSpPr/>
          <p:nvPr/>
        </p:nvGrpSpPr>
        <p:grpSpPr>
          <a:xfrm>
            <a:off x="5011119" y="7922256"/>
            <a:ext cx="14818962" cy="5201029"/>
            <a:chOff x="3417592" y="8455469"/>
            <a:chExt cx="14818962" cy="5201029"/>
          </a:xfrm>
        </p:grpSpPr>
        <p:grpSp>
          <p:nvGrpSpPr>
            <p:cNvPr id="54" name="Group 53">
              <a:extLst>
                <a:ext uri="{FF2B5EF4-FFF2-40B4-BE49-F238E27FC236}">
                  <a16:creationId xmlns:a16="http://schemas.microsoft.com/office/drawing/2014/main" id="{E6E2849E-9745-0AE0-0F63-A125943F36EB}"/>
                </a:ext>
              </a:extLst>
            </p:cNvPr>
            <p:cNvGrpSpPr/>
            <p:nvPr/>
          </p:nvGrpSpPr>
          <p:grpSpPr>
            <a:xfrm>
              <a:off x="3417592" y="8455469"/>
              <a:ext cx="6907508" cy="4394200"/>
              <a:chOff x="16682742" y="8581422"/>
              <a:chExt cx="6907508" cy="4394200"/>
            </a:xfrm>
          </p:grpSpPr>
          <p:sp>
            <p:nvSpPr>
              <p:cNvPr id="62" name="Rectangle 61">
                <a:extLst>
                  <a:ext uri="{FF2B5EF4-FFF2-40B4-BE49-F238E27FC236}">
                    <a16:creationId xmlns:a16="http://schemas.microsoft.com/office/drawing/2014/main" id="{13172DC0-9180-0C4E-18F8-33C907DC5AC8}"/>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63" name="TextBox 62">
                <a:extLst>
                  <a:ext uri="{FF2B5EF4-FFF2-40B4-BE49-F238E27FC236}">
                    <a16:creationId xmlns:a16="http://schemas.microsoft.com/office/drawing/2014/main" id="{6DBA6987-6912-44D5-8292-0CB103058A6D}"/>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64" name="TextBox 63">
                <a:extLst>
                  <a:ext uri="{FF2B5EF4-FFF2-40B4-BE49-F238E27FC236}">
                    <a16:creationId xmlns:a16="http://schemas.microsoft.com/office/drawing/2014/main" id="{EDB22D7F-1391-16F4-75AD-F84840FA5DD5}"/>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5" name="TextBox 64">
                <a:extLst>
                  <a:ext uri="{FF2B5EF4-FFF2-40B4-BE49-F238E27FC236}">
                    <a16:creationId xmlns:a16="http://schemas.microsoft.com/office/drawing/2014/main" id="{D915DC47-9481-34EF-E06A-BB414CE7223C}"/>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app</a:t>
                </a:r>
              </a:p>
            </p:txBody>
          </p:sp>
          <p:sp>
            <p:nvSpPr>
              <p:cNvPr id="66" name="TextBox 65">
                <a:extLst>
                  <a:ext uri="{FF2B5EF4-FFF2-40B4-BE49-F238E27FC236}">
                    <a16:creationId xmlns:a16="http://schemas.microsoft.com/office/drawing/2014/main" id="{9B8127FE-31E6-D60C-E946-68C8EB9F46A0}"/>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Orion’s compiled app</a:t>
                </a:r>
              </a:p>
            </p:txBody>
          </p:sp>
        </p:grpSp>
        <p:sp>
          <p:nvSpPr>
            <p:cNvPr id="55" name="TextBox 54">
              <a:extLst>
                <a:ext uri="{FF2B5EF4-FFF2-40B4-BE49-F238E27FC236}">
                  <a16:creationId xmlns:a16="http://schemas.microsoft.com/office/drawing/2014/main" id="{66B81F5D-B8E1-F53A-1A18-ED4EC619BA76}"/>
                </a:ext>
              </a:extLst>
            </p:cNvPr>
            <p:cNvSpPr txBox="1"/>
            <p:nvPr/>
          </p:nvSpPr>
          <p:spPr>
            <a:xfrm>
              <a:off x="8001646" y="12917836"/>
              <a:ext cx="6654800"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Two images, sharing two layers</a:t>
              </a:r>
            </a:p>
          </p:txBody>
        </p:sp>
        <p:grpSp>
          <p:nvGrpSpPr>
            <p:cNvPr id="56" name="Group 55">
              <a:extLst>
                <a:ext uri="{FF2B5EF4-FFF2-40B4-BE49-F238E27FC236}">
                  <a16:creationId xmlns:a16="http://schemas.microsoft.com/office/drawing/2014/main" id="{0AB4CC4C-E007-ED7E-C96D-15F665C1744E}"/>
                </a:ext>
              </a:extLst>
            </p:cNvPr>
            <p:cNvGrpSpPr/>
            <p:nvPr/>
          </p:nvGrpSpPr>
          <p:grpSpPr>
            <a:xfrm>
              <a:off x="11329046" y="8455469"/>
              <a:ext cx="6907508" cy="4394200"/>
              <a:chOff x="16682742" y="8581422"/>
              <a:chExt cx="6907508" cy="4394200"/>
            </a:xfrm>
          </p:grpSpPr>
          <p:sp>
            <p:nvSpPr>
              <p:cNvPr id="57" name="Rectangle 56">
                <a:extLst>
                  <a:ext uri="{FF2B5EF4-FFF2-40B4-BE49-F238E27FC236}">
                    <a16:creationId xmlns:a16="http://schemas.microsoft.com/office/drawing/2014/main" id="{BFA7A8B5-4B60-DAA5-6791-C53100DE693D}"/>
                  </a:ext>
                </a:extLst>
              </p:cNvPr>
              <p:cNvSpPr/>
              <p:nvPr/>
            </p:nvSpPr>
            <p:spPr>
              <a:xfrm>
                <a:off x="16682742" y="8581422"/>
                <a:ext cx="6907508" cy="4394200"/>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8" name="TextBox 57">
                <a:extLst>
                  <a:ext uri="{FF2B5EF4-FFF2-40B4-BE49-F238E27FC236}">
                    <a16:creationId xmlns:a16="http://schemas.microsoft.com/office/drawing/2014/main" id="{FDE867D6-704F-2890-574E-33A7218F04CB}"/>
                  </a:ext>
                </a:extLst>
              </p:cNvPr>
              <p:cNvSpPr txBox="1"/>
              <p:nvPr/>
            </p:nvSpPr>
            <p:spPr>
              <a:xfrm>
                <a:off x="17095492" y="11996391"/>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node:18-buster-slim</a:t>
                </a:r>
              </a:p>
            </p:txBody>
          </p:sp>
          <p:sp>
            <p:nvSpPr>
              <p:cNvPr id="59" name="TextBox 58">
                <a:extLst>
                  <a:ext uri="{FF2B5EF4-FFF2-40B4-BE49-F238E27FC236}">
                    <a16:creationId xmlns:a16="http://schemas.microsoft.com/office/drawing/2014/main" id="{2C41321C-311E-528D-0472-5488D80A7460}"/>
                  </a:ext>
                </a:extLst>
              </p:cNvPr>
              <p:cNvSpPr txBox="1"/>
              <p:nvPr/>
            </p:nvSpPr>
            <p:spPr>
              <a:xfrm>
                <a:off x="17095492" y="10910148"/>
                <a:ext cx="5967708" cy="95410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python3,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buildessential</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pango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cairo</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libjpeg</a:t>
                </a: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 </a:t>
                </a:r>
                <a:r>
                  <a:rPr kumimoji="0" lang="en-US" sz="2500" b="0" i="0" u="none" strike="noStrike" cap="none" spc="0" normalizeH="0" baseline="0" dirty="0" err="1">
                    <a:ln>
                      <a:noFill/>
                    </a:ln>
                    <a:solidFill>
                      <a:srgbClr val="000000"/>
                    </a:solidFill>
                    <a:effectLst/>
                    <a:uFillTx/>
                    <a:latin typeface="Courier New" panose="02070309020205020404" pitchFamily="49" charset="0"/>
                    <a:cs typeface="Courier New" panose="02070309020205020404" pitchFamily="49" charset="0"/>
                    <a:sym typeface="Calibri"/>
                  </a:rPr>
                  <a:t>libgif</a:t>
                </a:r>
                <a:endPar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endParaRPr>
              </a:p>
            </p:txBody>
          </p:sp>
          <p:sp>
            <p:nvSpPr>
              <p:cNvPr id="60" name="TextBox 59">
                <a:extLst>
                  <a:ext uri="{FF2B5EF4-FFF2-40B4-BE49-F238E27FC236}">
                    <a16:creationId xmlns:a16="http://schemas.microsoft.com/office/drawing/2014/main" id="{FF7A11A5-22D9-5075-2934-4237FEBAC7D7}"/>
                  </a:ext>
                </a:extLst>
              </p:cNvPr>
              <p:cNvSpPr txBox="1"/>
              <p:nvPr/>
            </p:nvSpPr>
            <p:spPr>
              <a:xfrm>
                <a:off x="17095492" y="9903136"/>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app</a:t>
                </a:r>
              </a:p>
            </p:txBody>
          </p:sp>
          <p:sp>
            <p:nvSpPr>
              <p:cNvPr id="61" name="TextBox 60">
                <a:extLst>
                  <a:ext uri="{FF2B5EF4-FFF2-40B4-BE49-F238E27FC236}">
                    <a16:creationId xmlns:a16="http://schemas.microsoft.com/office/drawing/2014/main" id="{7F1DF5F4-A075-93D4-A40E-B3581333236B}"/>
                  </a:ext>
                </a:extLst>
              </p:cNvPr>
              <p:cNvSpPr txBox="1"/>
              <p:nvPr/>
            </p:nvSpPr>
            <p:spPr>
              <a:xfrm>
                <a:off x="17095492" y="9068030"/>
                <a:ext cx="5967708" cy="569385"/>
              </a:xfrm>
              <a:prstGeom prst="rect">
                <a:avLst/>
              </a:prstGeom>
              <a:solidFill>
                <a:schemeClr val="accent2">
                  <a:lumMod val="40000"/>
                  <a:lumOff val="60000"/>
                </a:schemeClr>
              </a:solidFill>
              <a:ln w="25400" cap="flat">
                <a:solidFill>
                  <a:schemeClr val="accent1"/>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2500" b="0" i="0" u="none" strike="noStrike" cap="none" spc="0" normalizeH="0" baseline="0" dirty="0">
                    <a:ln>
                      <a:noFill/>
                    </a:ln>
                    <a:solidFill>
                      <a:srgbClr val="000000"/>
                    </a:solidFill>
                    <a:effectLst/>
                    <a:uFillTx/>
                    <a:latin typeface="Courier New" panose="02070309020205020404" pitchFamily="49" charset="0"/>
                    <a:cs typeface="Courier New" panose="02070309020205020404" pitchFamily="49" charset="0"/>
                    <a:sym typeface="Calibri"/>
                  </a:rPr>
                  <a:t>Ripley’s compiled app</a:t>
                </a:r>
              </a:p>
            </p:txBody>
          </p:sp>
        </p:grpSp>
      </p:grpSp>
      <p:sp>
        <p:nvSpPr>
          <p:cNvPr id="67" name="Rectangle 66">
            <a:extLst>
              <a:ext uri="{FF2B5EF4-FFF2-40B4-BE49-F238E27FC236}">
                <a16:creationId xmlns:a16="http://schemas.microsoft.com/office/drawing/2014/main" id="{EA655111-9DCF-B94A-1D95-EA62A40D4E1C}"/>
              </a:ext>
            </a:extLst>
          </p:cNvPr>
          <p:cNvSpPr/>
          <p:nvPr/>
        </p:nvSpPr>
        <p:spPr>
          <a:xfrm>
            <a:off x="5269531" y="10017569"/>
            <a:ext cx="14147800" cy="2057400"/>
          </a:xfrm>
          <a:prstGeom prst="rect">
            <a:avLst/>
          </a:prstGeom>
          <a:noFill/>
          <a:ln w="57150" cap="flat">
            <a:solidFill>
              <a:srgbClr val="C0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327739986"/>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1981E-BB2D-26CB-A98C-2A74F7E91886}"/>
              </a:ext>
            </a:extLst>
          </p:cNvPr>
          <p:cNvSpPr>
            <a:spLocks noGrp="1"/>
          </p:cNvSpPr>
          <p:nvPr>
            <p:ph type="title"/>
          </p:nvPr>
        </p:nvSpPr>
        <p:spPr/>
        <p:txBody>
          <a:bodyPr/>
          <a:lstStyle/>
          <a:p>
            <a:r>
              <a:rPr lang="en-US" dirty="0"/>
              <a:t>Tradeoffs between VMs and Containers</a:t>
            </a:r>
          </a:p>
        </p:txBody>
      </p:sp>
      <p:sp>
        <p:nvSpPr>
          <p:cNvPr id="3" name="Text Placeholder 2">
            <a:extLst>
              <a:ext uri="{FF2B5EF4-FFF2-40B4-BE49-F238E27FC236}">
                <a16:creationId xmlns:a16="http://schemas.microsoft.com/office/drawing/2014/main" id="{4649E9C3-0E78-836A-AE46-F1C962F75CB9}"/>
              </a:ext>
            </a:extLst>
          </p:cNvPr>
          <p:cNvSpPr>
            <a:spLocks noGrp="1"/>
          </p:cNvSpPr>
          <p:nvPr>
            <p:ph type="body" idx="1"/>
          </p:nvPr>
        </p:nvSpPr>
        <p:spPr/>
        <p:txBody>
          <a:bodyPr>
            <a:normAutofit fontScale="92500" lnSpcReduction="10000"/>
          </a:bodyPr>
          <a:lstStyle/>
          <a:p>
            <a:r>
              <a:rPr lang="en-US" dirty="0"/>
              <a:t>Performance is comparable</a:t>
            </a:r>
          </a:p>
          <a:p>
            <a:r>
              <a:rPr lang="en-US" dirty="0"/>
              <a:t>Each VM has a copy of the OS and libraries</a:t>
            </a:r>
          </a:p>
          <a:p>
            <a:pPr lvl="1"/>
            <a:r>
              <a:rPr lang="en-US" dirty="0"/>
              <a:t>Higher resource overhead</a:t>
            </a:r>
          </a:p>
          <a:p>
            <a:pPr lvl="1"/>
            <a:r>
              <a:rPr lang="en-US" dirty="0"/>
              <a:t>Slower to provision</a:t>
            </a:r>
          </a:p>
          <a:p>
            <a:pPr lvl="1"/>
            <a:r>
              <a:rPr lang="en-US" dirty="0"/>
              <a:t>Support for wider variety of OS’</a:t>
            </a:r>
          </a:p>
          <a:p>
            <a:r>
              <a:rPr lang="en-US" dirty="0"/>
              <a:t>Containers are “lightweight”</a:t>
            </a:r>
          </a:p>
          <a:p>
            <a:pPr lvl="1"/>
            <a:r>
              <a:rPr lang="en-US" dirty="0"/>
              <a:t>Lower resource overhead</a:t>
            </a:r>
          </a:p>
          <a:p>
            <a:pPr lvl="1"/>
            <a:r>
              <a:rPr lang="en-US" dirty="0"/>
              <a:t>Faster to provision</a:t>
            </a:r>
          </a:p>
          <a:p>
            <a:pPr lvl="1"/>
            <a:r>
              <a:rPr lang="en-US" dirty="0"/>
              <a:t>Potential for compatibility issues, especially with older software</a:t>
            </a:r>
          </a:p>
        </p:txBody>
      </p:sp>
    </p:spTree>
    <p:extLst>
      <p:ext uri="{BB962C8B-B14F-4D97-AF65-F5344CB8AC3E}">
        <p14:creationId xmlns:p14="http://schemas.microsoft.com/office/powerpoint/2010/main" val="353686776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middleware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fontScale="92500" lnSpcReduction="10000"/>
          </a:bodyPr>
          <a:lstStyle/>
          <a:p>
            <a:r>
              <a:rPr dirty="0"/>
              <a:t>Middleware is the stuff between our app and a user’s requests:</a:t>
            </a:r>
            <a:endParaRPr lang="en-US" dirty="0"/>
          </a:p>
          <a:p>
            <a:pPr lvl="1"/>
            <a:r>
              <a:rPr lang="en-US" dirty="0"/>
              <a:t>Content delivery networks: Cache static content</a:t>
            </a:r>
            <a:endParaRPr dirty="0"/>
          </a:p>
          <a:p>
            <a:pPr lvl="1"/>
            <a:r>
              <a:rPr lang="en-US" dirty="0"/>
              <a:t>Web Servers</a:t>
            </a:r>
            <a:r>
              <a:rPr dirty="0"/>
              <a:t>: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37" name="Group 36">
            <a:extLst>
              <a:ext uri="{FF2B5EF4-FFF2-40B4-BE49-F238E27FC236}">
                <a16:creationId xmlns:a16="http://schemas.microsoft.com/office/drawing/2014/main" id="{FF1982D6-59C3-A434-47D8-B03DF0E7A32D}"/>
              </a:ext>
            </a:extLst>
          </p:cNvPr>
          <p:cNvGrpSpPr/>
          <p:nvPr/>
        </p:nvGrpSpPr>
        <p:grpSpPr>
          <a:xfrm>
            <a:off x="16121998" y="3572219"/>
            <a:ext cx="8262002" cy="8130777"/>
            <a:chOff x="12670313" y="2315754"/>
            <a:chExt cx="11406877" cy="11225701"/>
          </a:xfrm>
        </p:grpSpPr>
        <p:sp>
          <p:nvSpPr>
            <p:cNvPr id="2" name="Connection Line">
              <a:extLst>
                <a:ext uri="{FF2B5EF4-FFF2-40B4-BE49-F238E27FC236}">
                  <a16:creationId xmlns:a16="http://schemas.microsoft.com/office/drawing/2014/main" id="{22266E9D-FE97-69A0-13BE-88EA3EAD61B0}"/>
                </a:ext>
              </a:extLst>
            </p:cNvPr>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3" name="Image" descr="Image">
              <a:extLst>
                <a:ext uri="{FF2B5EF4-FFF2-40B4-BE49-F238E27FC236}">
                  <a16:creationId xmlns:a16="http://schemas.microsoft.com/office/drawing/2014/main" id="{E58CCE05-319F-0776-F550-45708B7778C6}"/>
                </a:ext>
              </a:extLst>
            </p:cNvPr>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4" name="Group">
              <a:extLst>
                <a:ext uri="{FF2B5EF4-FFF2-40B4-BE49-F238E27FC236}">
                  <a16:creationId xmlns:a16="http://schemas.microsoft.com/office/drawing/2014/main" id="{5C650E13-E758-7EE7-CDDB-F31BC881F89B}"/>
                </a:ext>
              </a:extLst>
            </p:cNvPr>
            <p:cNvGrpSpPr/>
            <p:nvPr/>
          </p:nvGrpSpPr>
          <p:grpSpPr>
            <a:xfrm>
              <a:off x="15800536" y="4131209"/>
              <a:ext cx="5791315" cy="1991007"/>
              <a:chOff x="0" y="0"/>
              <a:chExt cx="5791314" cy="1991005"/>
            </a:xfrm>
          </p:grpSpPr>
          <p:pic>
            <p:nvPicPr>
              <p:cNvPr id="5" name="Image" descr="Image">
                <a:extLst>
                  <a:ext uri="{FF2B5EF4-FFF2-40B4-BE49-F238E27FC236}">
                    <a16:creationId xmlns:a16="http://schemas.microsoft.com/office/drawing/2014/main" id="{3F57B2C1-AA9F-8D5B-C365-7A2C4C46508C}"/>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6" name="Image" descr="Image">
                <a:extLst>
                  <a:ext uri="{FF2B5EF4-FFF2-40B4-BE49-F238E27FC236}">
                    <a16:creationId xmlns:a16="http://schemas.microsoft.com/office/drawing/2014/main" id="{C1A1DEC3-C173-F132-CC05-3EA68389712C}"/>
                  </a:ext>
                </a:extLst>
              </p:cNvPr>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7" name="Image" descr="Image">
                <a:extLst>
                  <a:ext uri="{FF2B5EF4-FFF2-40B4-BE49-F238E27FC236}">
                    <a16:creationId xmlns:a16="http://schemas.microsoft.com/office/drawing/2014/main" id="{7BFACB25-962D-4F41-152C-F9FCF20877EA}"/>
                  </a:ext>
                </a:extLst>
              </p:cNvPr>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8" name="Image" descr="Image">
                <a:extLst>
                  <a:ext uri="{FF2B5EF4-FFF2-40B4-BE49-F238E27FC236}">
                    <a16:creationId xmlns:a16="http://schemas.microsoft.com/office/drawing/2014/main" id="{EEED8588-2773-36BD-2849-8DEFC39A1DBA}"/>
                  </a:ext>
                </a:extLst>
              </p:cNvPr>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9" name="Image" descr="Image">
                <a:extLst>
                  <a:ext uri="{FF2B5EF4-FFF2-40B4-BE49-F238E27FC236}">
                    <a16:creationId xmlns:a16="http://schemas.microsoft.com/office/drawing/2014/main" id="{1366A8D4-CCDC-9DF5-3E48-C7C16A71D646}"/>
                  </a:ext>
                </a:extLst>
              </p:cNvPr>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10" name="Image" descr="Image">
                <a:extLst>
                  <a:ext uri="{FF2B5EF4-FFF2-40B4-BE49-F238E27FC236}">
                    <a16:creationId xmlns:a16="http://schemas.microsoft.com/office/drawing/2014/main" id="{2655ADB9-147C-583F-D6FD-F467788FD34B}"/>
                  </a:ext>
                </a:extLst>
              </p:cNvPr>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11" name="Group">
              <a:extLst>
                <a:ext uri="{FF2B5EF4-FFF2-40B4-BE49-F238E27FC236}">
                  <a16:creationId xmlns:a16="http://schemas.microsoft.com/office/drawing/2014/main" id="{5F68D4B9-815A-A8F9-7CE0-173AFA9C4EA8}"/>
                </a:ext>
              </a:extLst>
            </p:cNvPr>
            <p:cNvGrpSpPr/>
            <p:nvPr/>
          </p:nvGrpSpPr>
          <p:grpSpPr>
            <a:xfrm>
              <a:off x="16251670" y="6709961"/>
              <a:ext cx="4888953" cy="1631238"/>
              <a:chOff x="250" y="-20"/>
              <a:chExt cx="4888951" cy="1631236"/>
            </a:xfrm>
          </p:grpSpPr>
          <p:pic>
            <p:nvPicPr>
              <p:cNvPr id="12" name="Image" descr="Image">
                <a:extLst>
                  <a:ext uri="{FF2B5EF4-FFF2-40B4-BE49-F238E27FC236}">
                    <a16:creationId xmlns:a16="http://schemas.microsoft.com/office/drawing/2014/main" id="{B21A7823-F82C-BB12-31C3-0A268D0AF4BB}"/>
                  </a:ext>
                </a:extLst>
              </p:cNvPr>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3" name="Image" descr="Image">
                <a:extLst>
                  <a:ext uri="{FF2B5EF4-FFF2-40B4-BE49-F238E27FC236}">
                    <a16:creationId xmlns:a16="http://schemas.microsoft.com/office/drawing/2014/main" id="{1B66ED6E-D1DB-B5B7-B801-F8AFE37BD453}"/>
                  </a:ext>
                </a:extLst>
              </p:cNvPr>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4" name="Image" descr="Image">
                <a:extLst>
                  <a:ext uri="{FF2B5EF4-FFF2-40B4-BE49-F238E27FC236}">
                    <a16:creationId xmlns:a16="http://schemas.microsoft.com/office/drawing/2014/main" id="{A1473E2B-D0BA-2449-7201-97D6B4E150BF}"/>
                  </a:ext>
                </a:extLst>
              </p:cNvPr>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15" name="Image" descr="Image">
                <a:extLst>
                  <a:ext uri="{FF2B5EF4-FFF2-40B4-BE49-F238E27FC236}">
                    <a16:creationId xmlns:a16="http://schemas.microsoft.com/office/drawing/2014/main" id="{ED3651C0-6902-D241-A54F-B1FFB694EB4A}"/>
                  </a:ext>
                </a:extLst>
              </p:cNvPr>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16" name="Group">
              <a:extLst>
                <a:ext uri="{FF2B5EF4-FFF2-40B4-BE49-F238E27FC236}">
                  <a16:creationId xmlns:a16="http://schemas.microsoft.com/office/drawing/2014/main" id="{1D86F81D-BDA2-75F7-3A2C-F39C1CC00C0B}"/>
                </a:ext>
              </a:extLst>
            </p:cNvPr>
            <p:cNvGrpSpPr/>
            <p:nvPr/>
          </p:nvGrpSpPr>
          <p:grpSpPr>
            <a:xfrm>
              <a:off x="16136320" y="9464131"/>
              <a:ext cx="5321870" cy="1735747"/>
              <a:chOff x="0" y="0"/>
              <a:chExt cx="5321869" cy="1735745"/>
            </a:xfrm>
          </p:grpSpPr>
          <p:pic>
            <p:nvPicPr>
              <p:cNvPr id="17" name="Image" descr="Image">
                <a:extLst>
                  <a:ext uri="{FF2B5EF4-FFF2-40B4-BE49-F238E27FC236}">
                    <a16:creationId xmlns:a16="http://schemas.microsoft.com/office/drawing/2014/main" id="{03A4A917-5B9B-5679-7CF5-926F4FDB0EAE}"/>
                  </a:ext>
                </a:extLst>
              </p:cNvPr>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18" name="Image" descr="Image">
                <a:extLst>
                  <a:ext uri="{FF2B5EF4-FFF2-40B4-BE49-F238E27FC236}">
                    <a16:creationId xmlns:a16="http://schemas.microsoft.com/office/drawing/2014/main" id="{798F5D6F-9A04-F5DB-FE11-729F514FC4AD}"/>
                  </a:ext>
                </a:extLst>
              </p:cNvPr>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19" name="Image" descr="Image">
                <a:extLst>
                  <a:ext uri="{FF2B5EF4-FFF2-40B4-BE49-F238E27FC236}">
                    <a16:creationId xmlns:a16="http://schemas.microsoft.com/office/drawing/2014/main" id="{531CE02C-5A15-DC9B-5361-6AFE7379DA4D}"/>
                  </a:ext>
                </a:extLst>
              </p:cNvPr>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20" name="Image" descr="Image">
                <a:extLst>
                  <a:ext uri="{FF2B5EF4-FFF2-40B4-BE49-F238E27FC236}">
                    <a16:creationId xmlns:a16="http://schemas.microsoft.com/office/drawing/2014/main" id="{5107F4C9-2E59-ABD2-871A-6A8C143162E4}"/>
                  </a:ext>
                </a:extLst>
              </p:cNvPr>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21" name="Content Delivery Network">
              <a:extLst>
                <a:ext uri="{FF2B5EF4-FFF2-40B4-BE49-F238E27FC236}">
                  <a16:creationId xmlns:a16="http://schemas.microsoft.com/office/drawing/2014/main" id="{3BCABB0C-8F0C-B529-6488-1286155062A1}"/>
                </a:ext>
              </a:extLst>
            </p:cNvPr>
            <p:cNvSpPr txBox="1"/>
            <p:nvPr/>
          </p:nvSpPr>
          <p:spPr>
            <a:xfrm>
              <a:off x="21812110" y="4071028"/>
              <a:ext cx="2265080" cy="21113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Content Delivery Network</a:t>
              </a:r>
            </a:p>
          </p:txBody>
        </p:sp>
        <p:sp>
          <p:nvSpPr>
            <p:cNvPr id="22" name="Web Servers">
              <a:extLst>
                <a:ext uri="{FF2B5EF4-FFF2-40B4-BE49-F238E27FC236}">
                  <a16:creationId xmlns:a16="http://schemas.microsoft.com/office/drawing/2014/main" id="{E59AA0B8-99C3-3A64-3ECC-3C6BB3DD0970}"/>
                </a:ext>
              </a:extLst>
            </p:cNvPr>
            <p:cNvSpPr txBox="1"/>
            <p:nvPr/>
          </p:nvSpPr>
          <p:spPr>
            <a:xfrm>
              <a:off x="21490641" y="6774214"/>
              <a:ext cx="2265080"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Web Servers</a:t>
              </a:r>
            </a:p>
          </p:txBody>
        </p:sp>
        <p:sp>
          <p:nvSpPr>
            <p:cNvPr id="23" name="App Servers">
              <a:extLst>
                <a:ext uri="{FF2B5EF4-FFF2-40B4-BE49-F238E27FC236}">
                  <a16:creationId xmlns:a16="http://schemas.microsoft.com/office/drawing/2014/main" id="{2775B01D-B2A7-BCA1-6330-3B726530AE4F}"/>
                </a:ext>
              </a:extLst>
            </p:cNvPr>
            <p:cNvSpPr txBox="1"/>
            <p:nvPr/>
          </p:nvSpPr>
          <p:spPr>
            <a:xfrm>
              <a:off x="21490641" y="9595017"/>
              <a:ext cx="2265080"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App Servers</a:t>
              </a:r>
            </a:p>
          </p:txBody>
        </p:sp>
        <p:pic>
          <p:nvPicPr>
            <p:cNvPr id="24" name="Image" descr="Image">
              <a:extLst>
                <a:ext uri="{FF2B5EF4-FFF2-40B4-BE49-F238E27FC236}">
                  <a16:creationId xmlns:a16="http://schemas.microsoft.com/office/drawing/2014/main" id="{F6DC5123-FCE6-DD00-4B50-F231DB2BA31D}"/>
                </a:ext>
              </a:extLst>
            </p:cNvPr>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25" name="Image" descr="Image">
              <a:extLst>
                <a:ext uri="{FF2B5EF4-FFF2-40B4-BE49-F238E27FC236}">
                  <a16:creationId xmlns:a16="http://schemas.microsoft.com/office/drawing/2014/main" id="{09CBE424-14D1-6534-6AF4-9D567974B5DF}"/>
                </a:ext>
              </a:extLst>
            </p:cNvPr>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26" name="Database servers">
              <a:extLst>
                <a:ext uri="{FF2B5EF4-FFF2-40B4-BE49-F238E27FC236}">
                  <a16:creationId xmlns:a16="http://schemas.microsoft.com/office/drawing/2014/main" id="{3EFF0322-5B7C-79C0-0513-E98A17CC1730}"/>
                </a:ext>
              </a:extLst>
            </p:cNvPr>
            <p:cNvSpPr txBox="1"/>
            <p:nvPr/>
          </p:nvSpPr>
          <p:spPr>
            <a:xfrm>
              <a:off x="21202518" y="12067485"/>
              <a:ext cx="2553201"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sz="3000" dirty="0"/>
                <a:t>Database servers</a:t>
              </a:r>
            </a:p>
          </p:txBody>
        </p:sp>
        <p:pic>
          <p:nvPicPr>
            <p:cNvPr id="27" name="Image" descr="Image">
              <a:extLst>
                <a:ext uri="{FF2B5EF4-FFF2-40B4-BE49-F238E27FC236}">
                  <a16:creationId xmlns:a16="http://schemas.microsoft.com/office/drawing/2014/main" id="{4B0DA39B-35D7-E268-8945-24D70B2C76B5}"/>
                </a:ext>
              </a:extLst>
            </p:cNvPr>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28" name="Group">
              <a:extLst>
                <a:ext uri="{FF2B5EF4-FFF2-40B4-BE49-F238E27FC236}">
                  <a16:creationId xmlns:a16="http://schemas.microsoft.com/office/drawing/2014/main" id="{3C2BC300-820E-29C3-97BF-B0ED8942AF36}"/>
                </a:ext>
              </a:extLst>
            </p:cNvPr>
            <p:cNvGrpSpPr/>
            <p:nvPr/>
          </p:nvGrpSpPr>
          <p:grpSpPr>
            <a:xfrm>
              <a:off x="13661096" y="9509965"/>
              <a:ext cx="1865537" cy="1991007"/>
              <a:chOff x="0" y="0"/>
              <a:chExt cx="1865535" cy="1991005"/>
            </a:xfrm>
          </p:grpSpPr>
          <p:pic>
            <p:nvPicPr>
              <p:cNvPr id="29" name="Image" descr="Image">
                <a:extLst>
                  <a:ext uri="{FF2B5EF4-FFF2-40B4-BE49-F238E27FC236}">
                    <a16:creationId xmlns:a16="http://schemas.microsoft.com/office/drawing/2014/main" id="{FC23CB29-1002-52CB-AD43-E7954CBBE886}"/>
                  </a:ext>
                </a:extLst>
              </p:cNvPr>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30" name="Image" descr="Image">
                <a:extLst>
                  <a:ext uri="{FF2B5EF4-FFF2-40B4-BE49-F238E27FC236}">
                    <a16:creationId xmlns:a16="http://schemas.microsoft.com/office/drawing/2014/main" id="{3904532E-A6B3-658E-DE49-7631CAC76E1B}"/>
                  </a:ext>
                </a:extLst>
              </p:cNvPr>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31" name="Misc Services">
              <a:extLst>
                <a:ext uri="{FF2B5EF4-FFF2-40B4-BE49-F238E27FC236}">
                  <a16:creationId xmlns:a16="http://schemas.microsoft.com/office/drawing/2014/main" id="{CDD92B1F-3453-4042-EF80-63AFEE84058B}"/>
                </a:ext>
              </a:extLst>
            </p:cNvPr>
            <p:cNvSpPr txBox="1"/>
            <p:nvPr/>
          </p:nvSpPr>
          <p:spPr>
            <a:xfrm>
              <a:off x="12670313" y="11750920"/>
              <a:ext cx="3056092" cy="147397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6" tIns="71436" rIns="71436" bIns="71436" anchor="ctr">
              <a:spAutoFit/>
            </a:bodyPr>
            <a:lstStyle>
              <a:lvl1pPr algn="ctr" defTabSz="821530">
                <a:defRPr sz="4000">
                  <a:latin typeface="Helvetica Light"/>
                  <a:ea typeface="Helvetica Light"/>
                  <a:cs typeface="Helvetica Light"/>
                  <a:sym typeface="Helvetica Light"/>
                </a:defRPr>
              </a:lvl1pPr>
            </a:lstStyle>
            <a:p>
              <a:r>
                <a:rPr lang="en-US" sz="3000" dirty="0"/>
                <a:t>Monitoring/Telemetry</a:t>
              </a:r>
              <a:endParaRPr sz="3000" dirty="0"/>
            </a:p>
          </p:txBody>
        </p:sp>
        <p:sp>
          <p:nvSpPr>
            <p:cNvPr id="32" name="Connection Line">
              <a:extLst>
                <a:ext uri="{FF2B5EF4-FFF2-40B4-BE49-F238E27FC236}">
                  <a16:creationId xmlns:a16="http://schemas.microsoft.com/office/drawing/2014/main" id="{BBE85B52-C429-A9FA-B064-EF05BF6797C6}"/>
                </a:ext>
              </a:extLst>
            </p:cNvPr>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33" name="Group">
              <a:extLst>
                <a:ext uri="{FF2B5EF4-FFF2-40B4-BE49-F238E27FC236}">
                  <a16:creationId xmlns:a16="http://schemas.microsoft.com/office/drawing/2014/main" id="{A0E29727-FE14-2E12-1CB6-BC7D2BDD5301}"/>
                </a:ext>
              </a:extLst>
            </p:cNvPr>
            <p:cNvGrpSpPr/>
            <p:nvPr/>
          </p:nvGrpSpPr>
          <p:grpSpPr>
            <a:xfrm>
              <a:off x="13138644" y="2735629"/>
              <a:ext cx="2312568" cy="3285713"/>
              <a:chOff x="0" y="0"/>
              <a:chExt cx="2312567" cy="3285711"/>
            </a:xfrm>
          </p:grpSpPr>
          <p:pic>
            <p:nvPicPr>
              <p:cNvPr id="34" name="Image" descr="Image">
                <a:extLst>
                  <a:ext uri="{FF2B5EF4-FFF2-40B4-BE49-F238E27FC236}">
                    <a16:creationId xmlns:a16="http://schemas.microsoft.com/office/drawing/2014/main" id="{5CE962CF-F818-DDF8-13DA-F07B6C5843A4}"/>
                  </a:ext>
                </a:extLst>
              </p:cNvPr>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35" name="Clients">
                <a:extLst>
                  <a:ext uri="{FF2B5EF4-FFF2-40B4-BE49-F238E27FC236}">
                    <a16:creationId xmlns:a16="http://schemas.microsoft.com/office/drawing/2014/main" id="{B215B2D5-D859-39D3-3C15-DD2E5C9F38AC}"/>
                  </a:ext>
                </a:extLst>
              </p:cNvPr>
              <p:cNvSpPr txBox="1"/>
              <p:nvPr/>
            </p:nvSpPr>
            <p:spPr>
              <a:xfrm>
                <a:off x="493342" y="2449136"/>
                <a:ext cx="1819225" cy="8365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sz="3000" dirty="0"/>
                  <a:t>Clients</a:t>
                </a:r>
              </a:p>
            </p:txBody>
          </p:sp>
        </p:grpSp>
        <p:sp>
          <p:nvSpPr>
            <p:cNvPr id="36" name="Connection Line">
              <a:extLst>
                <a:ext uri="{FF2B5EF4-FFF2-40B4-BE49-F238E27FC236}">
                  <a16:creationId xmlns:a16="http://schemas.microsoft.com/office/drawing/2014/main" id="{A1FE37DA-788E-24A7-01DF-2D18BBD56890}"/>
                </a:ext>
              </a:extLst>
            </p:cNvPr>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xfrm>
            <a:off x="1676400" y="3000319"/>
            <a:ext cx="18440400" cy="8702677"/>
          </a:xfrm>
          <a:prstGeom prst="rect">
            <a:avLst/>
          </a:prstGeom>
        </p:spPr>
        <p:txBody>
          <a:bodyPr>
            <a:normAutofit fontScale="92500" lnSpcReduction="10000"/>
          </a:bodyPr>
          <a:lstStyle/>
          <a:p>
            <a:r>
              <a:rPr b="1" dirty="0"/>
              <a:t>Platform-as-a-Service</a:t>
            </a:r>
            <a:r>
              <a:rPr dirty="0"/>
              <a:t> provides components most apps need, fully managed by the vendor: load balancer, monitoring, application server</a:t>
            </a:r>
          </a:p>
          <a:p>
            <a:pPr lvl="1"/>
            <a:r>
              <a:rPr lang="en-US" dirty="0"/>
              <a:t>Run your app in a container: </a:t>
            </a:r>
            <a:r>
              <a:rPr dirty="0"/>
              <a:t>Heroku, AWS Elastic Beanstalk, Google App Engine</a:t>
            </a:r>
            <a:r>
              <a:rPr lang="en-US" dirty="0"/>
              <a:t>, Railway, </a:t>
            </a:r>
            <a:r>
              <a:rPr lang="en-US" dirty="0" err="1"/>
              <a:t>Vercel</a:t>
            </a:r>
            <a:r>
              <a:rPr lang="en-US" dirty="0"/>
              <a:t>…</a:t>
            </a:r>
            <a:endParaRPr dirty="0"/>
          </a:p>
          <a:p>
            <a:r>
              <a:rPr dirty="0"/>
              <a:t>Some </a:t>
            </a:r>
            <a:r>
              <a:rPr dirty="0" err="1"/>
              <a:t>PaaSs</a:t>
            </a:r>
            <a:r>
              <a:rPr dirty="0"/>
              <a:t> deploy apps as single functions invoked only</a:t>
            </a:r>
            <a:r>
              <a:rPr lang="en-US" dirty="0"/>
              <a:t> </a:t>
            </a:r>
            <a:r>
              <a:rPr dirty="0"/>
              <a:t>when a web request is made</a:t>
            </a:r>
          </a:p>
          <a:p>
            <a:pPr lvl="1"/>
            <a:r>
              <a:rPr lang="en-US" dirty="0"/>
              <a:t>Run your functions: </a:t>
            </a:r>
            <a:r>
              <a:rPr dirty="0"/>
              <a:t>AWS Lambda, Google Cloud Functions, Azure Functions</a:t>
            </a:r>
          </a:p>
          <a:p>
            <a:r>
              <a:rPr dirty="0"/>
              <a:t>Some </a:t>
            </a:r>
            <a:r>
              <a:rPr dirty="0" err="1"/>
              <a:t>PaaSs</a:t>
            </a:r>
            <a:r>
              <a:rPr dirty="0"/>
              <a:t> provide databases and authentication</a:t>
            </a:r>
          </a:p>
          <a:p>
            <a:pPr lvl="1"/>
            <a:r>
              <a:rPr lang="en-US" dirty="0"/>
              <a:t>Run your functions: </a:t>
            </a:r>
            <a:r>
              <a:rPr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rPr lang="en-US" dirty="0"/>
              <a:t>PaaS in the style of Heroku runs containers</a:t>
            </a:r>
            <a:endParaRPr dirty="0"/>
          </a:p>
        </p:txBody>
      </p:sp>
      <p:sp>
        <p:nvSpPr>
          <p:cNvPr id="332" name="Slide Subtitle"/>
          <p:cNvSpPr txBox="1">
            <a:spLocks noGrp="1"/>
          </p:cNvSpPr>
          <p:nvPr>
            <p:ph type="body" idx="1"/>
          </p:nvPr>
        </p:nvSpPr>
        <p:spPr>
          <a:xfrm>
            <a:off x="1676400" y="3000319"/>
            <a:ext cx="15774692" cy="10080681"/>
          </a:xfrm>
          <a:prstGeom prst="rect">
            <a:avLst/>
          </a:prstGeom>
        </p:spPr>
        <p:txBody>
          <a:bodyPr>
            <a:normAutofit fontScale="92500" lnSpcReduction="20000"/>
          </a:bodyPr>
          <a:lstStyle/>
          <a:p>
            <a:r>
              <a:rPr dirty="0"/>
              <a:t>Takes a web app as input</a:t>
            </a:r>
          </a:p>
          <a:p>
            <a:pPr lvl="1"/>
            <a:r>
              <a:rPr dirty="0"/>
              <a:t>No container, only need entry point to code, e.g. “</a:t>
            </a:r>
            <a:r>
              <a:rPr dirty="0" err="1"/>
              <a:t>npm</a:t>
            </a:r>
            <a:r>
              <a:rPr dirty="0"/>
              <a:t> start”</a:t>
            </a:r>
          </a:p>
          <a:p>
            <a:r>
              <a:rPr dirty="0"/>
              <a:t>Hosts web app at chosen URL, can scale resources up/down on-demand</a:t>
            </a:r>
          </a:p>
          <a:p>
            <a:pPr lvl="1"/>
            <a:r>
              <a:rPr dirty="0"/>
              <a:t>Load balancer fully managed by Heroku, scaling transparent</a:t>
            </a:r>
          </a:p>
          <a:p>
            <a:pPr lvl="1"/>
            <a:r>
              <a:rPr dirty="0"/>
              <a:t>Auto-scale down to use no resources, spins up container on reception of a request</a:t>
            </a:r>
          </a:p>
          <a:p>
            <a:pPr lvl="1"/>
            <a:r>
              <a:rPr dirty="0"/>
              <a:t>Dashboard for monitoring/reporting</a:t>
            </a:r>
            <a:endParaRPr lang="en-US" dirty="0"/>
          </a:p>
          <a:p>
            <a:r>
              <a:rPr lang="en-US" dirty="0"/>
              <a:t>Newcomers provide similar functionality (</a:t>
            </a:r>
            <a:r>
              <a:rPr lang="en-US" dirty="0" err="1"/>
              <a:t>Vercel</a:t>
            </a:r>
            <a:r>
              <a:rPr lang="en-US" dirty="0"/>
              <a:t>, Railway, </a:t>
            </a:r>
            <a:r>
              <a:rPr lang="en-US" dirty="0" err="1"/>
              <a:t>etc</a:t>
            </a:r>
            <a:r>
              <a:rPr lang="en-US" dirty="0"/>
              <a:t>)</a:t>
            </a:r>
          </a:p>
          <a:p>
            <a:r>
              <a:rPr lang="en-US" dirty="0"/>
              <a:t>Host PaaS on-premises, too (</a:t>
            </a:r>
            <a:r>
              <a:rPr lang="en-US" dirty="0" err="1"/>
              <a:t>Caprover</a:t>
            </a:r>
            <a:r>
              <a:rPr lang="en-US" dirty="0"/>
              <a:t>)</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rPr dirty="0"/>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rPr dirty="0"/>
              <a:t>HTTP requests</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rPr dirty="0"/>
              <a:t>How to deploy web apps?</a:t>
            </a:r>
          </a:p>
        </p:txBody>
      </p:sp>
      <p:sp>
        <p:nvSpPr>
          <p:cNvPr id="42" name="Slide Subtitle"/>
          <p:cNvSpPr txBox="1">
            <a:spLocks noGrp="1"/>
          </p:cNvSpPr>
          <p:nvPr>
            <p:ph type="body" idx="1"/>
          </p:nvPr>
        </p:nvSpPr>
        <p:spPr>
          <a:prstGeom prst="rect">
            <a:avLst/>
          </a:prstGeom>
        </p:spPr>
        <p:txBody>
          <a:bodyPr>
            <a:normAutofit fontScale="92500" lnSpcReduction="2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r>
              <a:rPr lang="en-US" dirty="0"/>
              <a:t> </a:t>
            </a:r>
            <a:r>
              <a:rPr lang="en-US" sz="4300" dirty="0"/>
              <a:t>(Databases, caches, </a:t>
            </a:r>
            <a:r>
              <a:rPr lang="en-US" sz="4300" dirty="0" err="1"/>
              <a:t>etc</a:t>
            </a:r>
            <a:r>
              <a:rPr lang="en-US" sz="4300" dirty="0"/>
              <a:t>?)</a:t>
            </a:r>
            <a:endParaRPr sz="4300" dirty="0"/>
          </a:p>
          <a:p>
            <a:pPr lvl="1"/>
            <a:r>
              <a:rPr dirty="0"/>
              <a:t>Where does this server come from?</a:t>
            </a:r>
            <a:r>
              <a:rPr lang="en-US" dirty="0"/>
              <a:t> </a:t>
            </a:r>
            <a:r>
              <a:rPr lang="en-US" sz="4300" dirty="0"/>
              <a:t>(Buy/Borrow?)</a:t>
            </a:r>
            <a:endParaRPr sz="4300" dirty="0"/>
          </a:p>
          <a:p>
            <a:pPr lvl="1"/>
            <a:r>
              <a:rPr dirty="0"/>
              <a:t>Who else gets to use this server?</a:t>
            </a:r>
            <a:r>
              <a:rPr lang="en-US" dirty="0"/>
              <a:t> </a:t>
            </a:r>
            <a:r>
              <a:rPr lang="en-US" sz="4300" dirty="0"/>
              <a:t>(Multi-tenancy or exclusive?)</a:t>
            </a:r>
            <a:endParaRPr sz="4300" dirty="0"/>
          </a:p>
          <a:p>
            <a:pPr lvl="1"/>
            <a:r>
              <a:rPr dirty="0"/>
              <a:t>Who maintains the server and software?</a:t>
            </a:r>
            <a:r>
              <a:rPr lang="en-US" dirty="0"/>
              <a:t> </a:t>
            </a:r>
            <a:r>
              <a:rPr lang="en-US" sz="4300" dirty="0"/>
              <a:t>(Updates OS, libraries, </a:t>
            </a:r>
            <a:r>
              <a:rPr lang="en-US" sz="4300" dirty="0" err="1"/>
              <a:t>etc</a:t>
            </a:r>
            <a:r>
              <a:rPr lang="en-US" sz="4300" dirty="0"/>
              <a:t>?)</a:t>
            </a:r>
            <a:endParaRPr sz="4300" dirty="0"/>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t>Self-managed vs Vendor-managed Infrastructure</a:t>
            </a:r>
          </a:p>
        </p:txBody>
      </p:sp>
      <p:sp>
        <p:nvSpPr>
          <p:cNvPr id="415" name="Slide Subtitle"/>
          <p:cNvSpPr txBox="1">
            <a:spLocks noGrp="1"/>
          </p:cNvSpPr>
          <p:nvPr>
            <p:ph type="body" idx="1"/>
          </p:nvPr>
        </p:nvSpPr>
        <p:spPr>
          <a:xfrm>
            <a:off x="1676400" y="3000319"/>
            <a:ext cx="14598446" cy="8702677"/>
          </a:xfrm>
          <a:prstGeom prst="rect">
            <a:avLst/>
          </a:prstGeom>
        </p:spPr>
        <p:txBody>
          <a:bodyPr>
            <a:normAutofit fontScale="92500" lnSpcReduction="10000"/>
          </a:bodyPr>
          <a:lstStyle/>
          <a:p>
            <a:r>
              <a:rPr lang="en-US" dirty="0"/>
              <a:t>Consider who manages each tier in the stack</a:t>
            </a:r>
          </a:p>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a:t>
            </a:r>
            <a:r>
              <a:rPr lang="en-US" dirty="0"/>
              <a:t>more flexibility in scaling</a:t>
            </a:r>
            <a:endParaRPr dirty="0"/>
          </a:p>
          <a:p>
            <a:r>
              <a:rPr dirty="0"/>
              <a:t>Benefits to self-managed options:</a:t>
            </a:r>
          </a:p>
          <a:p>
            <a:pPr lvl="1"/>
            <a:r>
              <a:rPr dirty="0"/>
              <a:t>Greater flexibility </a:t>
            </a:r>
            <a:r>
              <a:rPr lang="en-US" dirty="0"/>
              <a:t>to migrate between software platforms</a:t>
            </a:r>
            <a:endParaRPr dirty="0"/>
          </a:p>
          <a:p>
            <a:pPr lvl="1"/>
            <a:r>
              <a:rPr lang="en-US" dirty="0"/>
              <a:t>Potentially less operating expenses</a:t>
            </a:r>
            <a:endParaRPr dirty="0"/>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69" name="Group"/>
          <p:cNvGrpSpPr/>
          <p:nvPr/>
        </p:nvGrpSpPr>
        <p:grpSpPr>
          <a:xfrm>
            <a:off x="20530624" y="37396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6759398" y="3715732"/>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rPr dirty="0"/>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7500" lnSpcReduction="20000"/>
          </a:bodyPr>
          <a:lstStyle/>
          <a:p>
            <a:r>
              <a:rPr dirty="0"/>
              <a:t>Consider: </a:t>
            </a:r>
          </a:p>
          <a:p>
            <a:pPr lvl="1"/>
            <a:r>
              <a:rPr dirty="0"/>
              <a:t>Does your workload benefit from ability to scale up or down?</a:t>
            </a:r>
          </a:p>
          <a:p>
            <a:r>
              <a:rPr dirty="0"/>
              <a:t>Example: </a:t>
            </a:r>
          </a:p>
          <a:p>
            <a:pPr lvl="1"/>
            <a:r>
              <a:rPr dirty="0"/>
              <a:t>need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a:t>
            </a:r>
            <a:r>
              <a:rPr lang="en-US" dirty="0"/>
              <a:t>7a</a:t>
            </a:r>
            <a:r>
              <a:rPr dirty="0"/>
              <a:t>.xlarge instances, $0.1</a:t>
            </a:r>
            <a:r>
              <a:rPr lang="en-US" dirty="0"/>
              <a:t>53</a:t>
            </a:r>
            <a:r>
              <a:rPr dirty="0"/>
              <a:t>/VM-hour)</a:t>
            </a:r>
          </a:p>
          <a:p>
            <a:pPr lvl="1"/>
            <a:r>
              <a:rPr dirty="0"/>
              <a:t>10 VMs for 1 year + 290 VMs for 1 month: $</a:t>
            </a:r>
            <a:r>
              <a:rPr lang="en-US" dirty="0"/>
              <a:t>45,792.90</a:t>
            </a:r>
            <a:endParaRPr dirty="0"/>
          </a:p>
          <a:p>
            <a:pPr lvl="1"/>
            <a:r>
              <a:rPr dirty="0"/>
              <a:t>300 VMs for 1 year: $</a:t>
            </a:r>
            <a:r>
              <a:rPr lang="en-US" dirty="0"/>
              <a:t>402,084.00</a:t>
            </a:r>
            <a:endParaRPr dirty="0"/>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t>“Public” clouds are connected to the internet and available for anyone to use</a:t>
            </a:r>
          </a:p>
          <a:p>
            <a:pPr lvl="1"/>
            <a:r>
              <a:t>Examples: Amazon, Azure, Google Cloud, DigitalOcean</a:t>
            </a:r>
          </a:p>
          <a:p>
            <a:r>
              <a:t>“Private” clouds use cloud technologies with on-premises, self-managed hardware</a:t>
            </a:r>
          </a:p>
          <a:p>
            <a:pPr lvl="1"/>
            <a:r>
              <a:t>Cost-effective when a large scale of baseline resources are needed</a:t>
            </a:r>
          </a:p>
          <a:p>
            <a:pPr lvl="1"/>
            <a:r>
              <a:t>Example management software: OpenStack, VMWare, Proxmox, Kubernetes</a:t>
            </a:r>
          </a:p>
          <a:p>
            <a:r>
              <a:t>“Hybrid” clouds integrate private and public (or multiple public) clouds</a:t>
            </a:r>
          </a:p>
          <a:p>
            <a:pPr lvl="1"/>
            <a:r>
              <a:t>Effective approach to “burst” capacity from private cloud to public cloud</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dirty="0"/>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lnSpcReduction="10000"/>
          </a:bodyPr>
          <a:lstStyle/>
          <a:p>
            <a:pPr lvl="1"/>
            <a:r>
              <a:rPr dirty="0"/>
              <a:t>Content delivery network: caches static content “at the edge” (e.g. </a:t>
            </a:r>
            <a:r>
              <a:rPr dirty="0" err="1"/>
              <a:t>cloudflare</a:t>
            </a:r>
            <a:r>
              <a:rPr dirty="0"/>
              <a:t>, Akamai)</a:t>
            </a:r>
          </a:p>
          <a:p>
            <a:pPr lvl="1"/>
            <a:r>
              <a:rPr dirty="0"/>
              <a:t>Web servers: Speak HTTP, serve static content,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Runs our application</a:t>
            </a:r>
            <a:r>
              <a:rPr lang="en-US" dirty="0"/>
              <a:t> (e.g. </a:t>
            </a:r>
            <a:r>
              <a:rPr lang="en-US" dirty="0" err="1"/>
              <a:t>nodejs</a:t>
            </a:r>
            <a:r>
              <a:rPr lang="en-US" dirty="0"/>
              <a:t>)</a:t>
            </a:r>
            <a:endParaRPr dirty="0"/>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32CB9-DF38-C480-9751-E0AD9906F927}"/>
              </a:ext>
            </a:extLst>
          </p:cNvPr>
          <p:cNvSpPr>
            <a:spLocks noGrp="1"/>
          </p:cNvSpPr>
          <p:nvPr>
            <p:ph type="title"/>
          </p:nvPr>
        </p:nvSpPr>
        <p:spPr/>
        <p:txBody>
          <a:bodyPr/>
          <a:lstStyle/>
          <a:p>
            <a:r>
              <a:rPr lang="en-US" dirty="0"/>
              <a:t>On-Premises vs SaaS: </a:t>
            </a:r>
            <a:r>
              <a:rPr lang="en-US" dirty="0" err="1"/>
              <a:t>Jitsi</a:t>
            </a:r>
            <a:r>
              <a:rPr lang="en-US" dirty="0"/>
              <a:t> vs Twilio Video</a:t>
            </a:r>
          </a:p>
        </p:txBody>
      </p:sp>
      <p:sp>
        <p:nvSpPr>
          <p:cNvPr id="3" name="Text Placeholder 2">
            <a:extLst>
              <a:ext uri="{FF2B5EF4-FFF2-40B4-BE49-F238E27FC236}">
                <a16:creationId xmlns:a16="http://schemas.microsoft.com/office/drawing/2014/main" id="{C3E03C97-E3AD-67AD-C059-DB1E62C648D0}"/>
              </a:ext>
            </a:extLst>
          </p:cNvPr>
          <p:cNvSpPr>
            <a:spLocks noGrp="1"/>
          </p:cNvSpPr>
          <p:nvPr>
            <p:ph type="body" idx="1"/>
          </p:nvPr>
        </p:nvSpPr>
        <p:spPr/>
        <p:txBody>
          <a:bodyPr>
            <a:normAutofit fontScale="92500" lnSpcReduction="10000"/>
          </a:bodyPr>
          <a:lstStyle/>
          <a:p>
            <a:r>
              <a:rPr lang="en-US" dirty="0"/>
              <a:t>Consider an app like </a:t>
            </a:r>
            <a:r>
              <a:rPr lang="en-US" dirty="0" err="1"/>
              <a:t>Covey.town</a:t>
            </a:r>
            <a:r>
              <a:rPr lang="en-US" dirty="0"/>
              <a:t> that needs embedded video chat</a:t>
            </a:r>
          </a:p>
          <a:p>
            <a:r>
              <a:rPr lang="en-US" dirty="0"/>
              <a:t>Twilio Programmable Video:</a:t>
            </a:r>
          </a:p>
          <a:p>
            <a:pPr lvl="1"/>
            <a:r>
              <a:rPr lang="en-US" dirty="0"/>
              <a:t>Fully hosted SaaS</a:t>
            </a:r>
          </a:p>
          <a:p>
            <a:pPr lvl="1"/>
            <a:r>
              <a:rPr lang="en-US" dirty="0"/>
              <a:t>Priced per-minute</a:t>
            </a:r>
          </a:p>
          <a:p>
            <a:r>
              <a:rPr lang="en-US" dirty="0" err="1"/>
              <a:t>Jitsi</a:t>
            </a:r>
            <a:r>
              <a:rPr lang="en-US" dirty="0"/>
              <a:t> Meet:</a:t>
            </a:r>
          </a:p>
          <a:p>
            <a:pPr lvl="1"/>
            <a:r>
              <a:rPr lang="en-US" dirty="0"/>
              <a:t>Open-source</a:t>
            </a:r>
          </a:p>
          <a:p>
            <a:pPr lvl="1"/>
            <a:r>
              <a:rPr lang="en-US" dirty="0"/>
              <a:t>Run on-premises, or in cloud</a:t>
            </a:r>
          </a:p>
          <a:p>
            <a:r>
              <a:rPr lang="en-US" dirty="0"/>
              <a:t>When might you choose one or other? Why did we choose Twilio for </a:t>
            </a:r>
            <a:r>
              <a:rPr lang="en-US" dirty="0" err="1"/>
              <a:t>Covey.Town</a:t>
            </a:r>
            <a:r>
              <a:rPr lang="en-US" dirty="0"/>
              <a:t>?</a:t>
            </a:r>
          </a:p>
        </p:txBody>
      </p:sp>
      <p:pic>
        <p:nvPicPr>
          <p:cNvPr id="4" name="Picture 2" descr="Conversation Areas in Covey.Town">
            <a:extLst>
              <a:ext uri="{FF2B5EF4-FFF2-40B4-BE49-F238E27FC236}">
                <a16:creationId xmlns:a16="http://schemas.microsoft.com/office/drawing/2014/main" id="{97FA97CC-8CE2-D3CE-4D71-B394446CB41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6043012" y="4599116"/>
            <a:ext cx="7464997" cy="52814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5133679"/>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normAutofit/>
          </a:bodyPr>
          <a:lstStyle/>
          <a:p>
            <a:r>
              <a:rPr lang="en-US" dirty="0"/>
              <a:t>You should now be able to…</a:t>
            </a:r>
          </a:p>
          <a:p>
            <a:pPr lvl="1"/>
            <a:r>
              <a:rPr lang="en-US" dirty="0"/>
              <a:t>Explain what “cloud” computing is and why it is important</a:t>
            </a:r>
          </a:p>
          <a:p>
            <a:pPr lvl="1"/>
            <a:r>
              <a:rPr lang="en-US" dirty="0"/>
              <a:t>Explain why multi-tenancy is important in cloud computing</a:t>
            </a:r>
          </a:p>
          <a:p>
            <a:pPr lvl="1"/>
            <a:r>
              <a:rPr lang="en-US" dirty="0"/>
              <a:t>Describe the difference between virtual machines and containers</a:t>
            </a:r>
          </a:p>
          <a:p>
            <a:pPr lvl="1"/>
            <a:r>
              <a:rPr lang="en-US" dirty="0"/>
              <a:t>Discuss trade-offs that you might consider for self or vendor-managed platforms</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normAutofit/>
          </a:bodyPr>
          <a:lstStyle/>
          <a:p>
            <a:r>
              <a:rPr lang="en-US" sz="7200" dirty="0"/>
              <a:t>Many apps typically share the same infrastructure</a:t>
            </a:r>
            <a:endParaRPr sz="7200"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needs to be shared?</a:t>
            </a:r>
            <a:endParaRPr dirty="0"/>
          </a:p>
        </p:txBody>
      </p:sp>
      <p:sp>
        <p:nvSpPr>
          <p:cNvPr id="88" name="Not just compilation"/>
          <p:cNvSpPr txBox="1">
            <a:spLocks noGrp="1"/>
          </p:cNvSpPr>
          <p:nvPr>
            <p:ph type="body" idx="1"/>
          </p:nvPr>
        </p:nvSpPr>
        <p:spPr>
          <a:xfrm>
            <a:off x="1676400" y="3000319"/>
            <a:ext cx="10979727" cy="8702677"/>
          </a:xfrm>
          <a:prstGeom prst="rect">
            <a:avLst/>
          </a:prstGeom>
        </p:spPr>
        <p:txBody>
          <a:bodyPr/>
          <a:lstStyle/>
          <a:p>
            <a:r>
              <a:rPr dirty="0"/>
              <a:t>Our apps run on a “tall stack” of dependencies</a:t>
            </a:r>
          </a:p>
          <a:p>
            <a:r>
              <a:rPr dirty="0"/>
              <a:t>Traditionally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xfrm>
            <a:off x="1676400" y="36510"/>
            <a:ext cx="21031200" cy="1636548"/>
          </a:xfrm>
          <a:prstGeom prst="rect">
            <a:avLst/>
          </a:prstGeom>
        </p:spPr>
        <p:txBody>
          <a:bodyPr/>
          <a:lstStyle/>
          <a:p>
            <a:r>
              <a:rPr lang="en-US" dirty="0"/>
              <a:t>Multi-Tenancy </a:t>
            </a:r>
            <a:r>
              <a:rPr dirty="0"/>
              <a:t>creates economies of scale</a:t>
            </a:r>
          </a:p>
        </p:txBody>
      </p:sp>
      <p:sp>
        <p:nvSpPr>
          <p:cNvPr id="94" name="Slide Subtitle"/>
          <p:cNvSpPr txBox="1">
            <a:spLocks noGrp="1"/>
          </p:cNvSpPr>
          <p:nvPr>
            <p:ph type="body" idx="1"/>
          </p:nvPr>
        </p:nvSpPr>
        <p:spPr>
          <a:xfrm>
            <a:off x="1676400" y="3000319"/>
            <a:ext cx="19253200" cy="10392756"/>
          </a:xfrm>
          <a:prstGeom prst="rect">
            <a:avLst/>
          </a:prstGeom>
        </p:spPr>
        <p:txBody>
          <a:bodyPr>
            <a:normAutofit fontScale="92500" lnSpcReduction="20000"/>
          </a:bodyPr>
          <a:lstStyle/>
          <a:p>
            <a:r>
              <a:rPr dirty="0"/>
              <a:t>At the physical level:</a:t>
            </a:r>
          </a:p>
          <a:p>
            <a:pPr lvl="1"/>
            <a:r>
              <a:rPr dirty="0"/>
              <a:t>Multiple customers’ physical machines in the same data center</a:t>
            </a:r>
          </a:p>
          <a:p>
            <a:pPr lvl="1"/>
            <a:r>
              <a:rPr dirty="0"/>
              <a:t>Save on physical costs (centralize power, cooling, security, maintenance)</a:t>
            </a:r>
          </a:p>
          <a:p>
            <a:r>
              <a:rPr dirty="0"/>
              <a:t>At the physical server level:</a:t>
            </a:r>
          </a:p>
          <a:p>
            <a:pPr lvl="1"/>
            <a:r>
              <a:rPr dirty="0"/>
              <a:t>Multiple customers’ virtual machines in the same physical machine</a:t>
            </a:r>
          </a:p>
          <a:p>
            <a:pPr lvl="1"/>
            <a:r>
              <a:rPr dirty="0"/>
              <a:t>Save on resource costs (utilize marginal computing capacity</a:t>
            </a:r>
            <a:r>
              <a:rPr lang="en-US" dirty="0"/>
              <a:t> – CPUs, RAM, disk</a:t>
            </a:r>
            <a:r>
              <a:rPr dirty="0"/>
              <a:t>)</a:t>
            </a:r>
          </a:p>
          <a:p>
            <a:r>
              <a:rPr dirty="0"/>
              <a:t>At the application level:</a:t>
            </a:r>
          </a:p>
          <a:p>
            <a:pPr lvl="1"/>
            <a:r>
              <a:rPr dirty="0"/>
              <a:t>Multiple customer’s applications hosted in same virtual machine</a:t>
            </a:r>
          </a:p>
          <a:p>
            <a:pPr lvl="1"/>
            <a:r>
              <a:rPr dirty="0"/>
              <a:t>Save on resource overhead (eliminate redundant infrastructure like OS)</a:t>
            </a:r>
            <a:endParaRPr lang="en-US" dirty="0"/>
          </a:p>
          <a:p>
            <a:r>
              <a:rPr lang="en-US" dirty="0"/>
              <a:t>“Cloud” is the natural expansion of multi-tenancy at all levels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i</a:t>
            </a:r>
            <a:r>
              <a:rPr dirty="0"/>
              <a:t>nfra</a:t>
            </a:r>
            <a:r>
              <a:rPr lang="en-US" dirty="0"/>
              <a:t>structure</a:t>
            </a:r>
            <a:r>
              <a:rPr dirty="0"/>
              <a:t> </a:t>
            </a:r>
            <a:r>
              <a:rPr lang="en-US" dirty="0"/>
              <a:t>gives</a:t>
            </a:r>
            <a:r>
              <a:rPr dirty="0"/>
              <a:t> on-demand access to resources</a:t>
            </a:r>
          </a:p>
        </p:txBody>
      </p:sp>
      <p:sp>
        <p:nvSpPr>
          <p:cNvPr id="106" name="Slide Subtitle"/>
          <p:cNvSpPr txBox="1">
            <a:spLocks noGrp="1"/>
          </p:cNvSpPr>
          <p:nvPr>
            <p:ph type="body" idx="1"/>
          </p:nvPr>
        </p:nvSpPr>
        <p:spPr>
          <a:prstGeom prst="rect">
            <a:avLst/>
          </a:prstGeom>
        </p:spPr>
        <p:txBody>
          <a:bodyPr/>
          <a:lstStyle/>
          <a:p>
            <a:r>
              <a:rPr dirty="0"/>
              <a:t>Vendor provides a service catalog of “X as a service” abstractions </a:t>
            </a:r>
          </a:p>
          <a:p>
            <a:r>
              <a:rPr dirty="0"/>
              <a:t>API allows us to provision resources on-demand</a:t>
            </a:r>
          </a:p>
        </p:txBody>
      </p:sp>
      <p:pic>
        <p:nvPicPr>
          <p:cNvPr id="107" name="Image" descr="Image"/>
          <p:cNvPicPr>
            <a:picLocks noChangeAspect="1"/>
          </p:cNvPicPr>
          <p:nvPr/>
        </p:nvPicPr>
        <p:blipFill>
          <a:blip r:embed="rId3"/>
          <a:stretch>
            <a:fillRect/>
          </a:stretch>
        </p:blipFill>
        <p:spPr>
          <a:xfrm>
            <a:off x="268730" y="6699301"/>
            <a:ext cx="23429387" cy="6100599"/>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112" name="Slide Subtitle"/>
          <p:cNvSpPr txBox="1">
            <a:spLocks noGrp="1"/>
          </p:cNvSpPr>
          <p:nvPr>
            <p:ph type="body" idx="1"/>
          </p:nvPr>
        </p:nvSpPr>
        <p:spPr>
          <a:xfrm>
            <a:off x="1676400" y="3000319"/>
            <a:ext cx="12330545" cy="9598081"/>
          </a:xfrm>
          <a:prstGeom prst="rect">
            <a:avLst/>
          </a:prstGeom>
        </p:spPr>
        <p:txBody>
          <a:bodyPr>
            <a:normAutofit fontScale="92500" lnSpcReduction="10000"/>
          </a:bodyPr>
          <a:lstStyle/>
          <a:p>
            <a:r>
              <a:rPr dirty="0"/>
              <a:t>Virtual machines:</a:t>
            </a:r>
          </a:p>
          <a:p>
            <a:pPr lvl="1"/>
            <a:r>
              <a:rPr dirty="0"/>
              <a:t>Virtualize a single large server into many smaller machines</a:t>
            </a:r>
            <a:endParaRPr lang="en-US" dirty="0"/>
          </a:p>
          <a:p>
            <a:pPr lvl="1"/>
            <a:r>
              <a:rPr lang="en-US" dirty="0"/>
              <a:t>Separates administration responsibilities for physical machine vs virtual machines</a:t>
            </a:r>
            <a:endParaRPr dirty="0"/>
          </a:p>
          <a:p>
            <a:pPr lvl="1"/>
            <a:r>
              <a:rPr dirty="0"/>
              <a:t>OS limits resource usage and guarantees quality per-VM</a:t>
            </a:r>
          </a:p>
          <a:p>
            <a:pPr lvl="1"/>
            <a:r>
              <a:rPr dirty="0"/>
              <a:t>Each VM in its own OS</a:t>
            </a:r>
          </a:p>
          <a:p>
            <a:pPr lvl="1"/>
            <a:r>
              <a:rPr dirty="0"/>
              <a:t>Examples:</a:t>
            </a:r>
            <a:endParaRPr lang="en-US" dirty="0"/>
          </a:p>
          <a:p>
            <a:pPr lvl="2"/>
            <a:r>
              <a:rPr lang="en-US" dirty="0"/>
              <a:t>Cloud: </a:t>
            </a:r>
            <a:r>
              <a:rPr dirty="0"/>
              <a:t>Amazon EC2, Google Compute Engine, Azure</a:t>
            </a:r>
            <a:endParaRPr lang="en-US" dirty="0"/>
          </a:p>
          <a:p>
            <a:pPr lvl="2"/>
            <a:r>
              <a:rPr lang="en-US" dirty="0"/>
              <a:t>On-Premises: VMWare, </a:t>
            </a:r>
            <a:r>
              <a:rPr lang="en-US" dirty="0" err="1"/>
              <a:t>Proxmox</a:t>
            </a:r>
            <a:endParaRPr dirty="0"/>
          </a:p>
        </p:txBody>
      </p:sp>
      <p:pic>
        <p:nvPicPr>
          <p:cNvPr id="53" name="Picture 52">
            <a:extLst>
              <a:ext uri="{FF2B5EF4-FFF2-40B4-BE49-F238E27FC236}">
                <a16:creationId xmlns:a16="http://schemas.microsoft.com/office/drawing/2014/main" id="{DCCCC7B4-55EE-942B-11E3-11ACB71A1831}"/>
              </a:ext>
            </a:extLst>
          </p:cNvPr>
          <p:cNvPicPr>
            <a:picLocks noChangeAspect="1"/>
          </p:cNvPicPr>
          <p:nvPr/>
        </p:nvPicPr>
        <p:blipFill>
          <a:blip r:embed="rId3"/>
          <a:stretch>
            <a:fillRect/>
          </a:stretch>
        </p:blipFill>
        <p:spPr>
          <a:xfrm>
            <a:off x="16281400" y="4910470"/>
            <a:ext cx="7772400" cy="8314660"/>
          </a:xfrm>
          <a:prstGeom prst="rect">
            <a:avLst/>
          </a:prstGeom>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1729</TotalTime>
  <Words>5689</Words>
  <Application>Microsoft Macintosh PowerPoint</Application>
  <PresentationFormat>Custom</PresentationFormat>
  <Paragraphs>550</Paragraphs>
  <Slides>31</Slides>
  <Notes>28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31</vt:i4>
      </vt:variant>
    </vt:vector>
  </HeadingPairs>
  <TitlesOfParts>
    <vt:vector size="39" baseType="lpstr">
      <vt:lpstr>Arial</vt:lpstr>
      <vt:lpstr>Calibri</vt:lpstr>
      <vt:lpstr>Courier New</vt:lpstr>
      <vt:lpstr>Helvetica</vt:lpstr>
      <vt:lpstr>Helvetica Neue</vt:lpstr>
      <vt:lpstr>Verdana</vt:lpstr>
      <vt:lpstr>Office Theme</vt:lpstr>
      <vt:lpstr>Mitch CS 4530 Layout</vt:lpstr>
      <vt:lpstr>CS 4530 Software Engineering  Module 13: Principles and Patterns of Cloud Infrastructure</vt:lpstr>
      <vt:lpstr>Learning objectives for this lesson</vt:lpstr>
      <vt:lpstr>Many apps rely on common infrastructure</vt:lpstr>
      <vt:lpstr>Many apps typically share the same infrastructure</vt:lpstr>
      <vt:lpstr>What is the infrastructure that needs to be shared?</vt:lpstr>
      <vt:lpstr>Multi-Tenancy creates economies of scale</vt:lpstr>
      <vt:lpstr>Cloud infrastructure scales elastically</vt:lpstr>
      <vt:lpstr>Cloud infrastructure gives on-demand access to resources</vt:lpstr>
      <vt:lpstr>Infrastructure as a Service: Virtual Machines</vt:lpstr>
      <vt:lpstr>Let’s look more closely at this software stack</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Infrastructure as a Service: Containers</vt:lpstr>
      <vt:lpstr>A container contains your apps and all their dependencies</vt:lpstr>
      <vt:lpstr>Infrastructure as a Service: with containers</vt:lpstr>
      <vt:lpstr>Infrastructure as a Service: Docker</vt:lpstr>
      <vt:lpstr>Containers run layered images</vt:lpstr>
      <vt:lpstr>Layered Images Reduce Storage Needs</vt:lpstr>
      <vt:lpstr>Tradeoffs between VMs and Containers</vt:lpstr>
      <vt:lpstr>Platform-as-a-Service: vendor supplies OS + middleware</vt:lpstr>
      <vt:lpstr>PaaS is often the simplest choice for app deployment</vt:lpstr>
      <vt:lpstr>PaaS in the style of Heroku runs containers</vt:lpstr>
      <vt:lpstr>How to deploy web apps?</vt:lpstr>
      <vt:lpstr>Self-managed vs Vendor-managed Infrastructure</vt:lpstr>
      <vt:lpstr>Cloud Infrastructure is best for variable workloads</vt:lpstr>
      <vt:lpstr>Public clouds are not the only option</vt:lpstr>
      <vt:lpstr>Software as a Service adds more vendor-managed apps</vt:lpstr>
      <vt:lpstr>On-Premises vs SaaS: Jitsi vs Twilio Video</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Bell, Jonathan</cp:lastModifiedBy>
  <cp:revision>42</cp:revision>
  <dcterms:modified xsi:type="dcterms:W3CDTF">2024-02-19T15:43:01Z</dcterms:modified>
</cp:coreProperties>
</file>